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91" r:id="rId2"/>
    <p:sldId id="292" r:id="rId3"/>
    <p:sldId id="267" r:id="rId4"/>
    <p:sldId id="268" r:id="rId5"/>
    <p:sldId id="263" r:id="rId6"/>
    <p:sldId id="269" r:id="rId7"/>
    <p:sldId id="270" r:id="rId8"/>
    <p:sldId id="271" r:id="rId9"/>
    <p:sldId id="272" r:id="rId10"/>
    <p:sldId id="303" r:id="rId11"/>
    <p:sldId id="274" r:id="rId12"/>
    <p:sldId id="275" r:id="rId13"/>
    <p:sldId id="259" r:id="rId14"/>
    <p:sldId id="276" r:id="rId15"/>
    <p:sldId id="296" r:id="rId16"/>
    <p:sldId id="306" r:id="rId17"/>
    <p:sldId id="305" r:id="rId18"/>
    <p:sldId id="258" r:id="rId19"/>
    <p:sldId id="304" r:id="rId20"/>
    <p:sldId id="265" r:id="rId21"/>
    <p:sldId id="266" r:id="rId22"/>
    <p:sldId id="294" r:id="rId23"/>
    <p:sldId id="281" r:id="rId24"/>
    <p:sldId id="283" r:id="rId25"/>
    <p:sldId id="282" r:id="rId26"/>
    <p:sldId id="277" r:id="rId27"/>
    <p:sldId id="278" r:id="rId28"/>
    <p:sldId id="279" r:id="rId29"/>
    <p:sldId id="284" r:id="rId30"/>
    <p:sldId id="285" r:id="rId31"/>
    <p:sldId id="298" r:id="rId32"/>
    <p:sldId id="299" r:id="rId33"/>
    <p:sldId id="300" r:id="rId34"/>
    <p:sldId id="301" r:id="rId35"/>
    <p:sldId id="302" r:id="rId36"/>
  </p:sldIdLst>
  <p:sldSz cx="12192000" cy="9144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glas, Phyllis M" initials="DPM" lastIdx="0" clrIdx="0">
    <p:extLst>
      <p:ext uri="{19B8F6BF-5375-455C-9EA6-DF929625EA0E}">
        <p15:presenceInfo xmlns:p15="http://schemas.microsoft.com/office/powerpoint/2012/main" userId="S-1-5-21-2978222592-1363728406-1188090084-351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D5DE"/>
    <a:srgbClr val="FFFE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05" autoAdjust="0"/>
  </p:normalViewPr>
  <p:slideViewPr>
    <p:cSldViewPr>
      <p:cViewPr varScale="1">
        <p:scale>
          <a:sx n="62" d="100"/>
          <a:sy n="62" d="100"/>
        </p:scale>
        <p:origin x="1488" y="62"/>
      </p:cViewPr>
      <p:guideLst>
        <p:guide orient="horz" pos="288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9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8543" cy="465217"/>
          </a:xfrm>
          <a:prstGeom prst="rect">
            <a:avLst/>
          </a:prstGeom>
        </p:spPr>
        <p:txBody>
          <a:bodyPr vert="horz" lIns="92318" tIns="46159" rIns="92318" bIns="46159" rtlCol="0"/>
          <a:lstStyle>
            <a:lvl1pPr algn="l">
              <a:defRPr sz="1200"/>
            </a:lvl1pPr>
          </a:lstStyle>
          <a:p>
            <a:endParaRPr lang="en-US"/>
          </a:p>
        </p:txBody>
      </p:sp>
      <p:sp>
        <p:nvSpPr>
          <p:cNvPr id="3" name="Date Placeholder 2"/>
          <p:cNvSpPr>
            <a:spLocks noGrp="1"/>
          </p:cNvSpPr>
          <p:nvPr>
            <p:ph type="dt" idx="1"/>
          </p:nvPr>
        </p:nvSpPr>
        <p:spPr>
          <a:xfrm>
            <a:off x="3970233" y="2"/>
            <a:ext cx="3038543" cy="465217"/>
          </a:xfrm>
          <a:prstGeom prst="rect">
            <a:avLst/>
          </a:prstGeom>
        </p:spPr>
        <p:txBody>
          <a:bodyPr vert="horz" lIns="92318" tIns="46159" rIns="92318" bIns="46159" rtlCol="0"/>
          <a:lstStyle>
            <a:lvl1pPr algn="r">
              <a:defRPr sz="1200"/>
            </a:lvl1pPr>
          </a:lstStyle>
          <a:p>
            <a:fld id="{3F21D3A7-A5E5-445F-B526-56BBCE71008F}" type="datetimeFigureOut">
              <a:rPr lang="en-US" smtClean="0"/>
              <a:t>3/19/2026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318" tIns="46159" rIns="92318" bIns="46159" rtlCol="0" anchor="ctr"/>
          <a:lstStyle/>
          <a:p>
            <a:endParaRPr lang="en-US"/>
          </a:p>
        </p:txBody>
      </p:sp>
      <p:sp>
        <p:nvSpPr>
          <p:cNvPr id="5" name="Notes Placeholder 4"/>
          <p:cNvSpPr>
            <a:spLocks noGrp="1"/>
          </p:cNvSpPr>
          <p:nvPr>
            <p:ph type="body" sz="quarter" idx="3"/>
          </p:nvPr>
        </p:nvSpPr>
        <p:spPr>
          <a:xfrm>
            <a:off x="701205" y="4415592"/>
            <a:ext cx="5607995" cy="4183776"/>
          </a:xfrm>
          <a:prstGeom prst="rect">
            <a:avLst/>
          </a:prstGeom>
        </p:spPr>
        <p:txBody>
          <a:bodyPr vert="horz" lIns="92318" tIns="46159" rIns="92318" bIns="461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596"/>
            <a:ext cx="3038543" cy="465216"/>
          </a:xfrm>
          <a:prstGeom prst="rect">
            <a:avLst/>
          </a:prstGeom>
        </p:spPr>
        <p:txBody>
          <a:bodyPr vert="horz" lIns="92318" tIns="46159" rIns="92318" bIns="46159" rtlCol="0" anchor="b"/>
          <a:lstStyle>
            <a:lvl1pPr algn="l">
              <a:defRPr sz="1200"/>
            </a:lvl1pPr>
          </a:lstStyle>
          <a:p>
            <a:endParaRPr lang="en-US"/>
          </a:p>
        </p:txBody>
      </p:sp>
      <p:sp>
        <p:nvSpPr>
          <p:cNvPr id="7" name="Slide Number Placeholder 6"/>
          <p:cNvSpPr>
            <a:spLocks noGrp="1"/>
          </p:cNvSpPr>
          <p:nvPr>
            <p:ph type="sldNum" sz="quarter" idx="5"/>
          </p:nvPr>
        </p:nvSpPr>
        <p:spPr>
          <a:xfrm>
            <a:off x="3970233" y="8829596"/>
            <a:ext cx="3038543" cy="465216"/>
          </a:xfrm>
          <a:prstGeom prst="rect">
            <a:avLst/>
          </a:prstGeom>
        </p:spPr>
        <p:txBody>
          <a:bodyPr vert="horz" lIns="92318" tIns="46159" rIns="92318" bIns="46159" rtlCol="0" anchor="b"/>
          <a:lstStyle>
            <a:lvl1pPr algn="r">
              <a:defRPr sz="1200"/>
            </a:lvl1pPr>
          </a:lstStyle>
          <a:p>
            <a:fld id="{9A6C60E7-5530-4DD4-90DA-CA6949DCD937}" type="slidenum">
              <a:rPr lang="en-US" smtClean="0"/>
              <a:t>‹#›</a:t>
            </a:fld>
            <a:endParaRPr lang="en-US"/>
          </a:p>
        </p:txBody>
      </p:sp>
    </p:spTree>
    <p:extLst>
      <p:ext uri="{BB962C8B-B14F-4D97-AF65-F5344CB8AC3E}">
        <p14:creationId xmlns:p14="http://schemas.microsoft.com/office/powerpoint/2010/main" val="1220426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6C60E7-5530-4DD4-90DA-CA6949DCD937}" type="slidenum">
              <a:rPr lang="en-US" smtClean="0"/>
              <a:t>18</a:t>
            </a:fld>
            <a:endParaRPr lang="en-US"/>
          </a:p>
        </p:txBody>
      </p:sp>
    </p:spTree>
    <p:extLst>
      <p:ext uri="{BB962C8B-B14F-4D97-AF65-F5344CB8AC3E}">
        <p14:creationId xmlns:p14="http://schemas.microsoft.com/office/powerpoint/2010/main" val="2031811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40569"/>
            <a:ext cx="10363200" cy="1960033"/>
          </a:xfrm>
        </p:spPr>
        <p:txBody>
          <a:bodyPr/>
          <a:lstStyle/>
          <a:p>
            <a:r>
              <a:rPr lang="en-US"/>
              <a:t>Click to edit Master title style</a:t>
            </a:r>
          </a:p>
        </p:txBody>
      </p:sp>
      <p:sp>
        <p:nvSpPr>
          <p:cNvPr id="3" name="Subtitle 2"/>
          <p:cNvSpPr>
            <a:spLocks noGrp="1"/>
          </p:cNvSpPr>
          <p:nvPr>
            <p:ph type="subTitle" idx="1"/>
          </p:nvPr>
        </p:nvSpPr>
        <p:spPr>
          <a:xfrm>
            <a:off x="1828800" y="5181600"/>
            <a:ext cx="8534400" cy="2336800"/>
          </a:xfrm>
        </p:spPr>
        <p:txBody>
          <a:bodyPr/>
          <a:lstStyle>
            <a:lvl1pPr marL="0" indent="0" algn="ctr">
              <a:buNone/>
              <a:defRPr>
                <a:solidFill>
                  <a:schemeClr val="tx1">
                    <a:tint val="75000"/>
                  </a:schemeClr>
                </a:solidFill>
              </a:defRPr>
            </a:lvl1pPr>
            <a:lvl2pPr marL="457233" indent="0" algn="ctr">
              <a:buNone/>
              <a:defRPr>
                <a:solidFill>
                  <a:schemeClr val="tx1">
                    <a:tint val="75000"/>
                  </a:schemeClr>
                </a:solidFill>
              </a:defRPr>
            </a:lvl2pPr>
            <a:lvl3pPr marL="914466" indent="0" algn="ctr">
              <a:buNone/>
              <a:defRPr>
                <a:solidFill>
                  <a:schemeClr val="tx1">
                    <a:tint val="75000"/>
                  </a:schemeClr>
                </a:solidFill>
              </a:defRPr>
            </a:lvl3pPr>
            <a:lvl4pPr marL="1371699" indent="0" algn="ctr">
              <a:buNone/>
              <a:defRPr>
                <a:solidFill>
                  <a:schemeClr val="tx1">
                    <a:tint val="75000"/>
                  </a:schemeClr>
                </a:solidFill>
              </a:defRPr>
            </a:lvl4pPr>
            <a:lvl5pPr marL="1828931" indent="0" algn="ctr">
              <a:buNone/>
              <a:defRPr>
                <a:solidFill>
                  <a:schemeClr val="tx1">
                    <a:tint val="75000"/>
                  </a:schemeClr>
                </a:solidFill>
              </a:defRPr>
            </a:lvl5pPr>
            <a:lvl6pPr marL="2286164" indent="0" algn="ctr">
              <a:buNone/>
              <a:defRPr>
                <a:solidFill>
                  <a:schemeClr val="tx1">
                    <a:tint val="75000"/>
                  </a:schemeClr>
                </a:solidFill>
              </a:defRPr>
            </a:lvl6pPr>
            <a:lvl7pPr marL="2743397" indent="0" algn="ctr">
              <a:buNone/>
              <a:defRPr>
                <a:solidFill>
                  <a:schemeClr val="tx1">
                    <a:tint val="75000"/>
                  </a:schemeClr>
                </a:solidFill>
              </a:defRPr>
            </a:lvl7pPr>
            <a:lvl8pPr marL="3200630" indent="0" algn="ctr">
              <a:buNone/>
              <a:defRPr>
                <a:solidFill>
                  <a:schemeClr val="tx1">
                    <a:tint val="75000"/>
                  </a:schemeClr>
                </a:solidFill>
              </a:defRPr>
            </a:lvl8pPr>
            <a:lvl9pPr marL="365786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0FCD1E-5A04-41D2-A84F-C9538199EEDB}"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8CF6E-66D6-4640-98B3-9EAEFDBA4694}" type="slidenum">
              <a:rPr lang="en-US" smtClean="0"/>
              <a:t>‹#›</a:t>
            </a:fld>
            <a:endParaRPr lang="en-US"/>
          </a:p>
        </p:txBody>
      </p:sp>
    </p:spTree>
    <p:extLst>
      <p:ext uri="{BB962C8B-B14F-4D97-AF65-F5344CB8AC3E}">
        <p14:creationId xmlns:p14="http://schemas.microsoft.com/office/powerpoint/2010/main" val="1084017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0FCD1E-5A04-41D2-A84F-C9538199EEDB}"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8CF6E-66D6-4640-98B3-9EAEFDBA4694}" type="slidenum">
              <a:rPr lang="en-US" smtClean="0"/>
              <a:t>‹#›</a:t>
            </a:fld>
            <a:endParaRPr lang="en-US"/>
          </a:p>
        </p:txBody>
      </p:sp>
    </p:spTree>
    <p:extLst>
      <p:ext uri="{BB962C8B-B14F-4D97-AF65-F5344CB8AC3E}">
        <p14:creationId xmlns:p14="http://schemas.microsoft.com/office/powerpoint/2010/main" val="1458577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6189"/>
            <a:ext cx="274320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66189"/>
            <a:ext cx="802640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0FCD1E-5A04-41D2-A84F-C9538199EEDB}"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8CF6E-66D6-4640-98B3-9EAEFDBA4694}" type="slidenum">
              <a:rPr lang="en-US" smtClean="0"/>
              <a:t>‹#›</a:t>
            </a:fld>
            <a:endParaRPr lang="en-US"/>
          </a:p>
        </p:txBody>
      </p:sp>
    </p:spTree>
    <p:extLst>
      <p:ext uri="{BB962C8B-B14F-4D97-AF65-F5344CB8AC3E}">
        <p14:creationId xmlns:p14="http://schemas.microsoft.com/office/powerpoint/2010/main" val="2856908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0FCD1E-5A04-41D2-A84F-C9538199EEDB}"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8CF6E-66D6-4640-98B3-9EAEFDBA4694}" type="slidenum">
              <a:rPr lang="en-US" smtClean="0"/>
              <a:t>‹#›</a:t>
            </a:fld>
            <a:endParaRPr lang="en-US"/>
          </a:p>
        </p:txBody>
      </p:sp>
    </p:spTree>
    <p:extLst>
      <p:ext uri="{BB962C8B-B14F-4D97-AF65-F5344CB8AC3E}">
        <p14:creationId xmlns:p14="http://schemas.microsoft.com/office/powerpoint/2010/main" val="1627500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5875867"/>
            <a:ext cx="103632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3875623"/>
            <a:ext cx="10363200" cy="2000249"/>
          </a:xfrm>
        </p:spPr>
        <p:txBody>
          <a:bodyPr anchor="b"/>
          <a:lstStyle>
            <a:lvl1pPr marL="0" indent="0">
              <a:buNone/>
              <a:defRPr sz="2000">
                <a:solidFill>
                  <a:schemeClr val="tx1">
                    <a:tint val="75000"/>
                  </a:schemeClr>
                </a:solidFill>
              </a:defRPr>
            </a:lvl1pPr>
            <a:lvl2pPr marL="457233" indent="0">
              <a:buNone/>
              <a:defRPr sz="1800">
                <a:solidFill>
                  <a:schemeClr val="tx1">
                    <a:tint val="75000"/>
                  </a:schemeClr>
                </a:solidFill>
              </a:defRPr>
            </a:lvl2pPr>
            <a:lvl3pPr marL="914466" indent="0">
              <a:buNone/>
              <a:defRPr sz="1600">
                <a:solidFill>
                  <a:schemeClr val="tx1">
                    <a:tint val="75000"/>
                  </a:schemeClr>
                </a:solidFill>
              </a:defRPr>
            </a:lvl3pPr>
            <a:lvl4pPr marL="1371699" indent="0">
              <a:buNone/>
              <a:defRPr sz="1400">
                <a:solidFill>
                  <a:schemeClr val="tx1">
                    <a:tint val="75000"/>
                  </a:schemeClr>
                </a:solidFill>
              </a:defRPr>
            </a:lvl4pPr>
            <a:lvl5pPr marL="1828931" indent="0">
              <a:buNone/>
              <a:defRPr sz="1400">
                <a:solidFill>
                  <a:schemeClr val="tx1">
                    <a:tint val="75000"/>
                  </a:schemeClr>
                </a:solidFill>
              </a:defRPr>
            </a:lvl5pPr>
            <a:lvl6pPr marL="2286164" indent="0">
              <a:buNone/>
              <a:defRPr sz="1400">
                <a:solidFill>
                  <a:schemeClr val="tx1">
                    <a:tint val="75000"/>
                  </a:schemeClr>
                </a:solidFill>
              </a:defRPr>
            </a:lvl6pPr>
            <a:lvl7pPr marL="2743397" indent="0">
              <a:buNone/>
              <a:defRPr sz="1400">
                <a:solidFill>
                  <a:schemeClr val="tx1">
                    <a:tint val="75000"/>
                  </a:schemeClr>
                </a:solidFill>
              </a:defRPr>
            </a:lvl7pPr>
            <a:lvl8pPr marL="3200630" indent="0">
              <a:buNone/>
              <a:defRPr sz="1400">
                <a:solidFill>
                  <a:schemeClr val="tx1">
                    <a:tint val="75000"/>
                  </a:schemeClr>
                </a:solidFill>
              </a:defRPr>
            </a:lvl8pPr>
            <a:lvl9pPr marL="365786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0FCD1E-5A04-41D2-A84F-C9538199EEDB}" type="datetimeFigureOut">
              <a:rPr lang="en-US" smtClean="0"/>
              <a:t>3/19/2026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8CF6E-66D6-4640-98B3-9EAEFDBA4694}" type="slidenum">
              <a:rPr lang="en-US" smtClean="0"/>
              <a:t>‹#›</a:t>
            </a:fld>
            <a:endParaRPr lang="en-US"/>
          </a:p>
        </p:txBody>
      </p:sp>
    </p:spTree>
    <p:extLst>
      <p:ext uri="{BB962C8B-B14F-4D97-AF65-F5344CB8AC3E}">
        <p14:creationId xmlns:p14="http://schemas.microsoft.com/office/powerpoint/2010/main" val="31005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133605"/>
            <a:ext cx="538480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133605"/>
            <a:ext cx="538480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0FCD1E-5A04-41D2-A84F-C9538199EEDB}" type="datetimeFigureOut">
              <a:rPr lang="en-US" smtClean="0"/>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8CF6E-66D6-4640-98B3-9EAEFDBA4694}" type="slidenum">
              <a:rPr lang="en-US" smtClean="0"/>
              <a:t>‹#›</a:t>
            </a:fld>
            <a:endParaRPr lang="en-US"/>
          </a:p>
        </p:txBody>
      </p:sp>
    </p:spTree>
    <p:extLst>
      <p:ext uri="{BB962C8B-B14F-4D97-AF65-F5344CB8AC3E}">
        <p14:creationId xmlns:p14="http://schemas.microsoft.com/office/powerpoint/2010/main" val="2332621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5" y="2046817"/>
            <a:ext cx="5386917" cy="853016"/>
          </a:xfrm>
        </p:spPr>
        <p:txBody>
          <a:bodyPr anchor="b"/>
          <a:lstStyle>
            <a:lvl1pPr marL="0" indent="0">
              <a:buNone/>
              <a:defRPr sz="2400" b="1"/>
            </a:lvl1pPr>
            <a:lvl2pPr marL="457233" indent="0">
              <a:buNone/>
              <a:defRPr sz="2000" b="1"/>
            </a:lvl2pPr>
            <a:lvl3pPr marL="914466" indent="0">
              <a:buNone/>
              <a:defRPr sz="1800" b="1"/>
            </a:lvl3pPr>
            <a:lvl4pPr marL="1371699"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2"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5" y="2899833"/>
            <a:ext cx="5386917"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2046817"/>
            <a:ext cx="5389033" cy="853016"/>
          </a:xfrm>
        </p:spPr>
        <p:txBody>
          <a:bodyPr anchor="b"/>
          <a:lstStyle>
            <a:lvl1pPr marL="0" indent="0">
              <a:buNone/>
              <a:defRPr sz="2400" b="1"/>
            </a:lvl1pPr>
            <a:lvl2pPr marL="457233" indent="0">
              <a:buNone/>
              <a:defRPr sz="2000" b="1"/>
            </a:lvl2pPr>
            <a:lvl3pPr marL="914466" indent="0">
              <a:buNone/>
              <a:defRPr sz="1800" b="1"/>
            </a:lvl3pPr>
            <a:lvl4pPr marL="1371699"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899833"/>
            <a:ext cx="5389033"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0FCD1E-5A04-41D2-A84F-C9538199EEDB}" type="datetimeFigureOut">
              <a:rPr lang="en-US" smtClean="0"/>
              <a:t>3/19/2026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28CF6E-66D6-4640-98B3-9EAEFDBA4694}" type="slidenum">
              <a:rPr lang="en-US" smtClean="0"/>
              <a:t>‹#›</a:t>
            </a:fld>
            <a:endParaRPr lang="en-US"/>
          </a:p>
        </p:txBody>
      </p:sp>
    </p:spTree>
    <p:extLst>
      <p:ext uri="{BB962C8B-B14F-4D97-AF65-F5344CB8AC3E}">
        <p14:creationId xmlns:p14="http://schemas.microsoft.com/office/powerpoint/2010/main" val="4204497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0FCD1E-5A04-41D2-A84F-C9538199EEDB}" type="datetimeFigureOut">
              <a:rPr lang="en-US" smtClean="0"/>
              <a:t>3/19/2026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28CF6E-66D6-4640-98B3-9EAEFDBA4694}" type="slidenum">
              <a:rPr lang="en-US" smtClean="0"/>
              <a:t>‹#›</a:t>
            </a:fld>
            <a:endParaRPr lang="en-US"/>
          </a:p>
        </p:txBody>
      </p:sp>
    </p:spTree>
    <p:extLst>
      <p:ext uri="{BB962C8B-B14F-4D97-AF65-F5344CB8AC3E}">
        <p14:creationId xmlns:p14="http://schemas.microsoft.com/office/powerpoint/2010/main" val="126708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0FCD1E-5A04-41D2-A84F-C9538199EEDB}" type="datetimeFigureOut">
              <a:rPr lang="en-US" smtClean="0"/>
              <a:t>3/19/2026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28CF6E-66D6-4640-98B3-9EAEFDBA4694}" type="slidenum">
              <a:rPr lang="en-US" smtClean="0"/>
              <a:t>‹#›</a:t>
            </a:fld>
            <a:endParaRPr lang="en-US"/>
          </a:p>
        </p:txBody>
      </p:sp>
    </p:spTree>
    <p:extLst>
      <p:ext uri="{BB962C8B-B14F-4D97-AF65-F5344CB8AC3E}">
        <p14:creationId xmlns:p14="http://schemas.microsoft.com/office/powerpoint/2010/main" val="2402350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364067"/>
            <a:ext cx="4011084"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7" y="364072"/>
            <a:ext cx="6815668"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913472"/>
            <a:ext cx="4011084" cy="6254751"/>
          </a:xfrm>
        </p:spPr>
        <p:txBody>
          <a:bodyPr/>
          <a:lstStyle>
            <a:lvl1pPr marL="0" indent="0">
              <a:buNone/>
              <a:defRPr sz="1400"/>
            </a:lvl1pPr>
            <a:lvl2pPr marL="457233" indent="0">
              <a:buNone/>
              <a:defRPr sz="1200"/>
            </a:lvl2pPr>
            <a:lvl3pPr marL="914466" indent="0">
              <a:buNone/>
              <a:defRPr sz="1000"/>
            </a:lvl3pPr>
            <a:lvl4pPr marL="1371699" indent="0">
              <a:buNone/>
              <a:defRPr sz="900"/>
            </a:lvl4pPr>
            <a:lvl5pPr marL="1828931" indent="0">
              <a:buNone/>
              <a:defRPr sz="900"/>
            </a:lvl5pPr>
            <a:lvl6pPr marL="2286164" indent="0">
              <a:buNone/>
              <a:defRPr sz="900"/>
            </a:lvl6pPr>
            <a:lvl7pPr marL="2743397" indent="0">
              <a:buNone/>
              <a:defRPr sz="900"/>
            </a:lvl7pPr>
            <a:lvl8pPr marL="3200630" indent="0">
              <a:buNone/>
              <a:defRPr sz="900"/>
            </a:lvl8pPr>
            <a:lvl9pPr marL="365786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0FCD1E-5A04-41D2-A84F-C9538199EEDB}" type="datetimeFigureOut">
              <a:rPr lang="en-US" smtClean="0"/>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8CF6E-66D6-4640-98B3-9EAEFDBA4694}" type="slidenum">
              <a:rPr lang="en-US" smtClean="0"/>
              <a:t>‹#›</a:t>
            </a:fld>
            <a:endParaRPr lang="en-US"/>
          </a:p>
        </p:txBody>
      </p:sp>
    </p:spTree>
    <p:extLst>
      <p:ext uri="{BB962C8B-B14F-4D97-AF65-F5344CB8AC3E}">
        <p14:creationId xmlns:p14="http://schemas.microsoft.com/office/powerpoint/2010/main" val="445439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6400804"/>
            <a:ext cx="73152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817033"/>
            <a:ext cx="7315200" cy="5486400"/>
          </a:xfrm>
        </p:spPr>
        <p:txBody>
          <a:bodyPr/>
          <a:lstStyle>
            <a:lvl1pPr marL="0" indent="0">
              <a:buNone/>
              <a:defRPr sz="3200"/>
            </a:lvl1pPr>
            <a:lvl2pPr marL="457233" indent="0">
              <a:buNone/>
              <a:defRPr sz="2800"/>
            </a:lvl2pPr>
            <a:lvl3pPr marL="914466" indent="0">
              <a:buNone/>
              <a:defRPr sz="2400"/>
            </a:lvl3pPr>
            <a:lvl4pPr marL="1371699" indent="0">
              <a:buNone/>
              <a:defRPr sz="2000"/>
            </a:lvl4pPr>
            <a:lvl5pPr marL="1828931" indent="0">
              <a:buNone/>
              <a:defRPr sz="2000"/>
            </a:lvl5pPr>
            <a:lvl6pPr marL="2286164" indent="0">
              <a:buNone/>
              <a:defRPr sz="2000"/>
            </a:lvl6pPr>
            <a:lvl7pPr marL="2743397" indent="0">
              <a:buNone/>
              <a:defRPr sz="2000"/>
            </a:lvl7pPr>
            <a:lvl8pPr marL="3200630" indent="0">
              <a:buNone/>
              <a:defRPr sz="2000"/>
            </a:lvl8pPr>
            <a:lvl9pPr marL="3657862" indent="0">
              <a:buNone/>
              <a:defRPr sz="2000"/>
            </a:lvl9pPr>
          </a:lstStyle>
          <a:p>
            <a:endParaRPr lang="en-US"/>
          </a:p>
        </p:txBody>
      </p:sp>
      <p:sp>
        <p:nvSpPr>
          <p:cNvPr id="4" name="Text Placeholder 3"/>
          <p:cNvSpPr>
            <a:spLocks noGrp="1"/>
          </p:cNvSpPr>
          <p:nvPr>
            <p:ph type="body" sz="half" idx="2"/>
          </p:nvPr>
        </p:nvSpPr>
        <p:spPr>
          <a:xfrm>
            <a:off x="2389717" y="7156455"/>
            <a:ext cx="7315200" cy="1073149"/>
          </a:xfrm>
        </p:spPr>
        <p:txBody>
          <a:bodyPr/>
          <a:lstStyle>
            <a:lvl1pPr marL="0" indent="0">
              <a:buNone/>
              <a:defRPr sz="1400"/>
            </a:lvl1pPr>
            <a:lvl2pPr marL="457233" indent="0">
              <a:buNone/>
              <a:defRPr sz="1200"/>
            </a:lvl2pPr>
            <a:lvl3pPr marL="914466" indent="0">
              <a:buNone/>
              <a:defRPr sz="1000"/>
            </a:lvl3pPr>
            <a:lvl4pPr marL="1371699" indent="0">
              <a:buNone/>
              <a:defRPr sz="900"/>
            </a:lvl4pPr>
            <a:lvl5pPr marL="1828931" indent="0">
              <a:buNone/>
              <a:defRPr sz="900"/>
            </a:lvl5pPr>
            <a:lvl6pPr marL="2286164" indent="0">
              <a:buNone/>
              <a:defRPr sz="900"/>
            </a:lvl6pPr>
            <a:lvl7pPr marL="2743397" indent="0">
              <a:buNone/>
              <a:defRPr sz="900"/>
            </a:lvl7pPr>
            <a:lvl8pPr marL="3200630" indent="0">
              <a:buNone/>
              <a:defRPr sz="900"/>
            </a:lvl8pPr>
            <a:lvl9pPr marL="365786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0FCD1E-5A04-41D2-A84F-C9538199EEDB}" type="datetimeFigureOut">
              <a:rPr lang="en-US" smtClean="0"/>
              <a:t>3/19/2026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8CF6E-66D6-4640-98B3-9EAEFDBA4694}" type="slidenum">
              <a:rPr lang="en-US" smtClean="0"/>
              <a:t>‹#›</a:t>
            </a:fld>
            <a:endParaRPr lang="en-US"/>
          </a:p>
        </p:txBody>
      </p:sp>
    </p:spTree>
    <p:extLst>
      <p:ext uri="{BB962C8B-B14F-4D97-AF65-F5344CB8AC3E}">
        <p14:creationId xmlns:p14="http://schemas.microsoft.com/office/powerpoint/2010/main" val="4288304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6184"/>
            <a:ext cx="109728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133605"/>
            <a:ext cx="109728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8475139"/>
            <a:ext cx="28448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FD0FCD1E-5A04-41D2-A84F-C9538199EEDB}" type="datetimeFigureOut">
              <a:rPr lang="en-US" smtClean="0"/>
              <a:t>3/19/2026</a:t>
            </a:fld>
            <a:endParaRPr lang="en-US"/>
          </a:p>
        </p:txBody>
      </p:sp>
      <p:sp>
        <p:nvSpPr>
          <p:cNvPr id="5" name="Footer Placeholder 4"/>
          <p:cNvSpPr>
            <a:spLocks noGrp="1"/>
          </p:cNvSpPr>
          <p:nvPr>
            <p:ph type="ftr" sz="quarter" idx="3"/>
          </p:nvPr>
        </p:nvSpPr>
        <p:spPr>
          <a:xfrm>
            <a:off x="4165600" y="8475139"/>
            <a:ext cx="38608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8475139"/>
            <a:ext cx="28448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6428CF6E-66D6-4640-98B3-9EAEFDBA4694}" type="slidenum">
              <a:rPr lang="en-US" smtClean="0"/>
              <a:t>‹#›</a:t>
            </a:fld>
            <a:endParaRPr lang="en-US"/>
          </a:p>
        </p:txBody>
      </p:sp>
    </p:spTree>
    <p:extLst>
      <p:ext uri="{BB962C8B-B14F-4D97-AF65-F5344CB8AC3E}">
        <p14:creationId xmlns:p14="http://schemas.microsoft.com/office/powerpoint/2010/main" val="2753621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66" rtl="0" eaLnBrk="1" latinLnBrk="0" hangingPunct="1">
        <a:spcBef>
          <a:spcPct val="0"/>
        </a:spcBef>
        <a:buNone/>
        <a:defRPr sz="4400" kern="1200">
          <a:solidFill>
            <a:schemeClr val="tx1"/>
          </a:solidFill>
          <a:latin typeface="+mj-lt"/>
          <a:ea typeface="+mj-ea"/>
          <a:cs typeface="+mj-cs"/>
        </a:defRPr>
      </a:lvl1pPr>
    </p:titleStyle>
    <p:bodyStyle>
      <a:lvl1pPr marL="342925" indent="-342925" algn="l" defTabSz="91446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3003" indent="-285771" algn="l" defTabSz="91446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82" indent="-228616" algn="l" defTabSz="91446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15" indent="-228616" algn="l" defTabSz="91446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548" indent="-228616" algn="l" defTabSz="91446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781" indent="-228616" algn="l" defTabSz="9144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13" indent="-228616" algn="l" defTabSz="9144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246" indent="-228616" algn="l" defTabSz="9144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479" indent="-228616" algn="l" defTabSz="9144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66" rtl="0" eaLnBrk="1" latinLnBrk="0" hangingPunct="1">
        <a:defRPr sz="1800" kern="1200">
          <a:solidFill>
            <a:schemeClr val="tx1"/>
          </a:solidFill>
          <a:latin typeface="+mn-lt"/>
          <a:ea typeface="+mn-ea"/>
          <a:cs typeface="+mn-cs"/>
        </a:defRPr>
      </a:lvl1pPr>
      <a:lvl2pPr marL="457233" algn="l" defTabSz="914466" rtl="0" eaLnBrk="1" latinLnBrk="0" hangingPunct="1">
        <a:defRPr sz="1800" kern="1200">
          <a:solidFill>
            <a:schemeClr val="tx1"/>
          </a:solidFill>
          <a:latin typeface="+mn-lt"/>
          <a:ea typeface="+mn-ea"/>
          <a:cs typeface="+mn-cs"/>
        </a:defRPr>
      </a:lvl2pPr>
      <a:lvl3pPr marL="914466" algn="l" defTabSz="914466" rtl="0" eaLnBrk="1" latinLnBrk="0" hangingPunct="1">
        <a:defRPr sz="1800" kern="1200">
          <a:solidFill>
            <a:schemeClr val="tx1"/>
          </a:solidFill>
          <a:latin typeface="+mn-lt"/>
          <a:ea typeface="+mn-ea"/>
          <a:cs typeface="+mn-cs"/>
        </a:defRPr>
      </a:lvl3pPr>
      <a:lvl4pPr marL="1371699" algn="l" defTabSz="914466" rtl="0" eaLnBrk="1" latinLnBrk="0" hangingPunct="1">
        <a:defRPr sz="1800" kern="1200">
          <a:solidFill>
            <a:schemeClr val="tx1"/>
          </a:solidFill>
          <a:latin typeface="+mn-lt"/>
          <a:ea typeface="+mn-ea"/>
          <a:cs typeface="+mn-cs"/>
        </a:defRPr>
      </a:lvl4pPr>
      <a:lvl5pPr marL="1828931" algn="l" defTabSz="914466" rtl="0" eaLnBrk="1" latinLnBrk="0" hangingPunct="1">
        <a:defRPr sz="1800" kern="1200">
          <a:solidFill>
            <a:schemeClr val="tx1"/>
          </a:solidFill>
          <a:latin typeface="+mn-lt"/>
          <a:ea typeface="+mn-ea"/>
          <a:cs typeface="+mn-cs"/>
        </a:defRPr>
      </a:lvl5pPr>
      <a:lvl6pPr marL="2286164" algn="l" defTabSz="914466" rtl="0" eaLnBrk="1" latinLnBrk="0" hangingPunct="1">
        <a:defRPr sz="1800" kern="1200">
          <a:solidFill>
            <a:schemeClr val="tx1"/>
          </a:solidFill>
          <a:latin typeface="+mn-lt"/>
          <a:ea typeface="+mn-ea"/>
          <a:cs typeface="+mn-cs"/>
        </a:defRPr>
      </a:lvl6pPr>
      <a:lvl7pPr marL="2743397" algn="l" defTabSz="914466" rtl="0" eaLnBrk="1" latinLnBrk="0" hangingPunct="1">
        <a:defRPr sz="1800" kern="1200">
          <a:solidFill>
            <a:schemeClr val="tx1"/>
          </a:solidFill>
          <a:latin typeface="+mn-lt"/>
          <a:ea typeface="+mn-ea"/>
          <a:cs typeface="+mn-cs"/>
        </a:defRPr>
      </a:lvl7pPr>
      <a:lvl8pPr marL="3200630" algn="l" defTabSz="914466" rtl="0" eaLnBrk="1" latinLnBrk="0" hangingPunct="1">
        <a:defRPr sz="1800" kern="1200">
          <a:solidFill>
            <a:schemeClr val="tx1"/>
          </a:solidFill>
          <a:latin typeface="+mn-lt"/>
          <a:ea typeface="+mn-ea"/>
          <a:cs typeface="+mn-cs"/>
        </a:defRPr>
      </a:lvl8pPr>
      <a:lvl9pPr marL="3657862" algn="l" defTabSz="9144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counsel.tulane.edu/node/2481"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mailto:accountspayable@tulane.edu"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embeddings/oleObject2.bin"/><Relationship Id="rId1" Type="http://schemas.openxmlformats.org/officeDocument/2006/relationships/slideLayout" Target="../slideLayouts/slideLayout7.xml"/><Relationship Id="rId4" Type="http://schemas.openxmlformats.org/officeDocument/2006/relationships/hyperlink" Target="https://counsel.tulane.edu/node/2481"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600200"/>
            <a:ext cx="9220200" cy="624416"/>
          </a:xfrm>
        </p:spPr>
        <p:txBody>
          <a:bodyPr>
            <a:noAutofit/>
          </a:bodyPr>
          <a:lstStyle/>
          <a:p>
            <a:r>
              <a:rPr lang="en-US" sz="4800" b="1" kern="0" dirty="0">
                <a:solidFill>
                  <a:srgbClr val="000000"/>
                </a:solidFill>
              </a:rPr>
              <a:t>Tulane Purchasing Card</a:t>
            </a:r>
            <a:endParaRPr lang="en-US" sz="4800" b="1" dirty="0"/>
          </a:p>
        </p:txBody>
      </p:sp>
      <p:sp>
        <p:nvSpPr>
          <p:cNvPr id="5" name="TextBox 4"/>
          <p:cNvSpPr txBox="1"/>
          <p:nvPr/>
        </p:nvSpPr>
        <p:spPr>
          <a:xfrm>
            <a:off x="1066800" y="4876800"/>
            <a:ext cx="9829800" cy="2185214"/>
          </a:xfrm>
          <a:prstGeom prst="rect">
            <a:avLst/>
          </a:prstGeom>
          <a:noFill/>
        </p:spPr>
        <p:txBody>
          <a:bodyPr wrap="square" rtlCol="0">
            <a:spAutoFit/>
          </a:bodyPr>
          <a:lstStyle/>
          <a:p>
            <a:pPr algn="ctr" defTabSz="946218" eaLnBrk="0" fontAlgn="base" hangingPunct="0">
              <a:spcBef>
                <a:spcPct val="20000"/>
              </a:spcBef>
              <a:spcAft>
                <a:spcPct val="0"/>
              </a:spcAft>
            </a:pPr>
            <a:r>
              <a:rPr lang="en-US" sz="4000" b="1" kern="0" dirty="0">
                <a:solidFill>
                  <a:srgbClr val="000000"/>
                </a:solidFill>
                <a:latin typeface="Arial Narrow"/>
              </a:rPr>
              <a:t>Purchasing Card</a:t>
            </a:r>
          </a:p>
          <a:p>
            <a:pPr algn="ctr" defTabSz="946218" eaLnBrk="0" fontAlgn="base" hangingPunct="0">
              <a:spcBef>
                <a:spcPct val="20000"/>
              </a:spcBef>
              <a:spcAft>
                <a:spcPct val="0"/>
              </a:spcAft>
            </a:pPr>
            <a:r>
              <a:rPr lang="en-US" sz="4000" b="1" kern="0" dirty="0">
                <a:solidFill>
                  <a:srgbClr val="000000"/>
                </a:solidFill>
                <a:latin typeface="Arial Narrow"/>
              </a:rPr>
              <a:t>Online Transaction Processing </a:t>
            </a:r>
          </a:p>
          <a:p>
            <a:pPr algn="ctr" defTabSz="946218" eaLnBrk="0" fontAlgn="base" hangingPunct="0">
              <a:spcBef>
                <a:spcPct val="20000"/>
              </a:spcBef>
              <a:spcAft>
                <a:spcPct val="0"/>
              </a:spcAft>
            </a:pPr>
            <a:r>
              <a:rPr lang="en-US" sz="4000" b="1" kern="0" dirty="0">
                <a:solidFill>
                  <a:srgbClr val="000000"/>
                </a:solidFill>
                <a:latin typeface="Arial Narrow"/>
              </a:rPr>
              <a:t>Training Manual</a:t>
            </a:r>
          </a:p>
        </p:txBody>
      </p:sp>
    </p:spTree>
    <p:extLst>
      <p:ext uri="{BB962C8B-B14F-4D97-AF65-F5344CB8AC3E}">
        <p14:creationId xmlns:p14="http://schemas.microsoft.com/office/powerpoint/2010/main" val="472423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890184"/>
          </a:xfrm>
        </p:spPr>
        <p:txBody>
          <a:bodyPr/>
          <a:lstStyle/>
          <a:p>
            <a:r>
              <a:rPr lang="en-US" dirty="0"/>
              <a:t>Home Page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90185"/>
            <a:ext cx="12192000" cy="7253816"/>
          </a:xfrm>
          <a:prstGeom prst="rect">
            <a:avLst/>
          </a:prstGeom>
        </p:spPr>
      </p:pic>
    </p:spTree>
    <p:extLst>
      <p:ext uri="{BB962C8B-B14F-4D97-AF65-F5344CB8AC3E}">
        <p14:creationId xmlns:p14="http://schemas.microsoft.com/office/powerpoint/2010/main" val="2333359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0"/>
            <a:ext cx="6172200" cy="762000"/>
          </a:xfrm>
        </p:spPr>
        <p:txBody>
          <a:bodyPr>
            <a:normAutofit/>
          </a:bodyPr>
          <a:lstStyle/>
          <a:p>
            <a:r>
              <a:rPr lang="en-US" sz="2400" dirty="0"/>
              <a:t>Required Action in My Profile for Notifications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108" y="947351"/>
            <a:ext cx="10744200" cy="4419601"/>
          </a:xfrm>
          <a:prstGeom prst="rect">
            <a:avLst/>
          </a:prstGeom>
        </p:spPr>
      </p:pic>
      <p:sp>
        <p:nvSpPr>
          <p:cNvPr id="4" name="Left Arrow 3"/>
          <p:cNvSpPr/>
          <p:nvPr/>
        </p:nvSpPr>
        <p:spPr>
          <a:xfrm>
            <a:off x="4876800" y="2866797"/>
            <a:ext cx="1359408" cy="7132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95602" y="5486401"/>
            <a:ext cx="6172199" cy="2031325"/>
          </a:xfrm>
          <a:prstGeom prst="rect">
            <a:avLst/>
          </a:prstGeom>
          <a:noFill/>
        </p:spPr>
        <p:txBody>
          <a:bodyPr wrap="square" rtlCol="0">
            <a:spAutoFit/>
          </a:bodyPr>
          <a:lstStyle/>
          <a:p>
            <a:r>
              <a:rPr lang="en-US" dirty="0"/>
              <a:t>The </a:t>
            </a:r>
            <a:r>
              <a:rPr lang="en-US" b="1" dirty="0"/>
              <a:t>General Information</a:t>
            </a:r>
            <a:r>
              <a:rPr lang="en-US" dirty="0"/>
              <a:t> tab allows you to enable e-mail notifications, change password or security questions.</a:t>
            </a:r>
          </a:p>
          <a:p>
            <a:pPr lvl="1"/>
            <a:r>
              <a:rPr lang="en-US" b="1" dirty="0"/>
              <a:t>  Enable e-mail Notification</a:t>
            </a:r>
            <a:r>
              <a:rPr lang="en-US" dirty="0"/>
              <a:t>: Options must be checked to be notified when there are transactions to review, approve if applicable and reports or exports for downloading. </a:t>
            </a:r>
          </a:p>
          <a:p>
            <a:pPr lvl="1"/>
            <a:r>
              <a:rPr lang="en-US" b="1" dirty="0"/>
              <a:t> NOTE:</a:t>
            </a:r>
            <a:r>
              <a:rPr lang="en-US" dirty="0"/>
              <a:t> Any grayed out items will not be able to be chosen so disregard. </a:t>
            </a:r>
          </a:p>
        </p:txBody>
      </p:sp>
      <p:sp>
        <p:nvSpPr>
          <p:cNvPr id="6" name="TextBox 5"/>
          <p:cNvSpPr txBox="1"/>
          <p:nvPr/>
        </p:nvSpPr>
        <p:spPr>
          <a:xfrm>
            <a:off x="914400" y="7517726"/>
            <a:ext cx="11049000" cy="830997"/>
          </a:xfrm>
          <a:prstGeom prst="rect">
            <a:avLst/>
          </a:prstGeom>
          <a:noFill/>
        </p:spPr>
        <p:txBody>
          <a:bodyPr wrap="square" rtlCol="0">
            <a:spAutoFit/>
          </a:bodyPr>
          <a:lstStyle/>
          <a:p>
            <a:r>
              <a:rPr lang="en-US" sz="2400" b="1" dirty="0"/>
              <a:t>BE SURE ALL BOXES APPLICABLE TO YOUR ROLE AND NEEDS ARE CHECKED.  Otherwise, no e-mails will be received from the site.</a:t>
            </a:r>
          </a:p>
        </p:txBody>
      </p:sp>
    </p:spTree>
    <p:extLst>
      <p:ext uri="{BB962C8B-B14F-4D97-AF65-F5344CB8AC3E}">
        <p14:creationId xmlns:p14="http://schemas.microsoft.com/office/powerpoint/2010/main" val="111749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28600"/>
            <a:ext cx="6172200" cy="533400"/>
          </a:xfrm>
        </p:spPr>
        <p:txBody>
          <a:bodyPr>
            <a:normAutofit/>
          </a:bodyPr>
          <a:lstStyle/>
          <a:p>
            <a:r>
              <a:rPr lang="en-US" sz="2400" dirty="0"/>
              <a:t>Screen Views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762000"/>
            <a:ext cx="11049000" cy="3886200"/>
          </a:xfrm>
          <a:prstGeom prst="rect">
            <a:avLst/>
          </a:prstGeom>
        </p:spPr>
      </p:pic>
      <p:sp>
        <p:nvSpPr>
          <p:cNvPr id="4" name="TextBox 3"/>
          <p:cNvSpPr txBox="1"/>
          <p:nvPr/>
        </p:nvSpPr>
        <p:spPr>
          <a:xfrm>
            <a:off x="2971800" y="4800600"/>
            <a:ext cx="6248400" cy="3970318"/>
          </a:xfrm>
          <a:prstGeom prst="rect">
            <a:avLst/>
          </a:prstGeom>
          <a:noFill/>
        </p:spPr>
        <p:txBody>
          <a:bodyPr wrap="square" rtlCol="0">
            <a:spAutoFit/>
          </a:bodyPr>
          <a:lstStyle/>
          <a:p>
            <a:r>
              <a:rPr lang="en-US" dirty="0"/>
              <a:t>Under </a:t>
            </a:r>
            <a:r>
              <a:rPr lang="en-US" b="1" dirty="0"/>
              <a:t>Screen Views</a:t>
            </a:r>
            <a:r>
              <a:rPr lang="en-US" dirty="0"/>
              <a:t>, you can change the layout of your </a:t>
            </a:r>
            <a:r>
              <a:rPr lang="en-US" b="1" dirty="0"/>
              <a:t>Transaction List </a:t>
            </a:r>
            <a:r>
              <a:rPr lang="en-US" dirty="0"/>
              <a:t>from the default setting.</a:t>
            </a:r>
          </a:p>
          <a:p>
            <a:r>
              <a:rPr lang="en-US" dirty="0"/>
              <a:t> </a:t>
            </a:r>
          </a:p>
          <a:p>
            <a:r>
              <a:rPr lang="en-US" dirty="0"/>
              <a:t>You can re-configure viewable columns, column order, and number of items to be displayed on the list screen. </a:t>
            </a:r>
          </a:p>
          <a:p>
            <a:r>
              <a:rPr lang="en-US" dirty="0"/>
              <a:t>Note that if the word </a:t>
            </a:r>
            <a:r>
              <a:rPr lang="en-US" b="1" dirty="0"/>
              <a:t>Required</a:t>
            </a:r>
            <a:r>
              <a:rPr lang="en-US" dirty="0"/>
              <a:t> is listed after the column name, that item cannot be removed, however you can change the column order according to your viewing preference. </a:t>
            </a:r>
          </a:p>
          <a:p>
            <a:r>
              <a:rPr lang="en-US" dirty="0"/>
              <a:t> </a:t>
            </a:r>
          </a:p>
          <a:p>
            <a:r>
              <a:rPr lang="en-US" b="1" dirty="0"/>
              <a:t>REMEMBER</a:t>
            </a:r>
            <a:r>
              <a:rPr lang="en-US" dirty="0"/>
              <a:t>: Make sure to always click on </a:t>
            </a:r>
            <a:r>
              <a:rPr lang="en-US" b="1" dirty="0"/>
              <a:t>Save</a:t>
            </a:r>
            <a:r>
              <a:rPr lang="en-US" dirty="0"/>
              <a:t> whenever you change anything on any screen. A green confirmation message will appear after the </a:t>
            </a:r>
            <a:r>
              <a:rPr lang="en-US" b="1" dirty="0"/>
              <a:t>Save</a:t>
            </a:r>
            <a:r>
              <a:rPr lang="en-US" dirty="0"/>
              <a:t> button has been clicked if it has been successful. If not, a red-printed message will appear indicating where an error occurred. </a:t>
            </a:r>
            <a:endParaRPr lang="en-US" dirty="0">
              <a:latin typeface="Arial" pitchFamily="34" charset="0"/>
              <a:cs typeface="Arial" pitchFamily="34" charset="0"/>
            </a:endParaRPr>
          </a:p>
        </p:txBody>
      </p:sp>
    </p:spTree>
    <p:extLst>
      <p:ext uri="{BB962C8B-B14F-4D97-AF65-F5344CB8AC3E}">
        <p14:creationId xmlns:p14="http://schemas.microsoft.com/office/powerpoint/2010/main" val="94369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81350" y="76200"/>
            <a:ext cx="5829300" cy="609601"/>
          </a:xfrm>
        </p:spPr>
        <p:txBody>
          <a:bodyPr>
            <a:noAutofit/>
          </a:bodyPr>
          <a:lstStyle/>
          <a:p>
            <a:r>
              <a:rPr lang="en-US" sz="2400" dirty="0"/>
              <a:t>Allocation and Transaction</a:t>
            </a:r>
          </a:p>
        </p:txBody>
      </p:sp>
      <p:sp>
        <p:nvSpPr>
          <p:cNvPr id="7" name="TextBox 6"/>
          <p:cNvSpPr txBox="1"/>
          <p:nvPr/>
        </p:nvSpPr>
        <p:spPr>
          <a:xfrm>
            <a:off x="1892808" y="1905000"/>
            <a:ext cx="9308592" cy="7478970"/>
          </a:xfrm>
          <a:prstGeom prst="rect">
            <a:avLst/>
          </a:prstGeom>
          <a:noFill/>
        </p:spPr>
        <p:txBody>
          <a:bodyPr wrap="square" rtlCol="0">
            <a:spAutoFit/>
          </a:bodyPr>
          <a:lstStyle/>
          <a:p>
            <a:pPr marL="457200" indent="-457200">
              <a:buFont typeface="Arial" panose="020B0604020202020204" pitchFamily="34" charset="0"/>
              <a:buChar char="•"/>
            </a:pPr>
            <a:r>
              <a:rPr lang="en-US" sz="3200" dirty="0"/>
              <a:t>After Transaction Note and correct accounting allocations are entered, check the reviewed box and choose your Approver if ANY is shown.  Otherwise, your default approver should be listed.</a:t>
            </a:r>
          </a:p>
          <a:p>
            <a:endParaRPr lang="en-US" sz="3200" dirty="0"/>
          </a:p>
          <a:p>
            <a:pPr marL="457200" indent="-457200">
              <a:buFont typeface="Arial" panose="020B0604020202020204" pitchFamily="34" charset="0"/>
              <a:buChar char="•"/>
            </a:pPr>
            <a:r>
              <a:rPr lang="en-US" sz="3200" dirty="0"/>
              <a:t>Only the cardholder can mark the Reviewed box and the Approved box cannot be checked unless reviewed.</a:t>
            </a:r>
          </a:p>
          <a:p>
            <a:endParaRPr lang="en-US" sz="3200" dirty="0"/>
          </a:p>
          <a:p>
            <a:pPr marL="457200" indent="-457200">
              <a:buFont typeface="Arial" panose="020B0604020202020204" pitchFamily="34" charset="0"/>
              <a:buChar char="•"/>
            </a:pPr>
            <a:r>
              <a:rPr lang="en-US" sz="3200" b="1" dirty="0"/>
              <a:t>Billing cycle generally ends on the NIGHT of the </a:t>
            </a:r>
            <a:r>
              <a:rPr lang="en-US" sz="3200" b="1" dirty="0">
                <a:solidFill>
                  <a:srgbClr val="FF0000"/>
                </a:solidFill>
              </a:rPr>
              <a:t>25</a:t>
            </a:r>
            <a:r>
              <a:rPr lang="en-US" sz="3200" b="1" baseline="30000" dirty="0">
                <a:solidFill>
                  <a:srgbClr val="FF0000"/>
                </a:solidFill>
              </a:rPr>
              <a:t>th</a:t>
            </a:r>
            <a:r>
              <a:rPr lang="en-US" sz="3200" b="1" dirty="0">
                <a:solidFill>
                  <a:srgbClr val="FF0000"/>
                </a:solidFill>
              </a:rPr>
              <a:t> </a:t>
            </a:r>
            <a:r>
              <a:rPr lang="en-US" sz="3200" b="1" dirty="0"/>
              <a:t>so the </a:t>
            </a:r>
            <a:r>
              <a:rPr lang="en-US" sz="3200" b="1" dirty="0">
                <a:solidFill>
                  <a:srgbClr val="FF0000"/>
                </a:solidFill>
              </a:rPr>
              <a:t>26</a:t>
            </a:r>
            <a:r>
              <a:rPr lang="en-US" sz="3200" b="1" baseline="30000" dirty="0">
                <a:solidFill>
                  <a:srgbClr val="FF0000"/>
                </a:solidFill>
              </a:rPr>
              <a:t>th</a:t>
            </a:r>
            <a:r>
              <a:rPr lang="en-US" sz="3200" b="1" dirty="0">
                <a:solidFill>
                  <a:srgbClr val="FF0000"/>
                </a:solidFill>
              </a:rPr>
              <a:t> </a:t>
            </a:r>
            <a:r>
              <a:rPr lang="en-US" sz="3200" b="1" dirty="0"/>
              <a:t>(</a:t>
            </a:r>
            <a:r>
              <a:rPr lang="en-US" sz="3200" b="1" i="1" u="sng" dirty="0"/>
              <a:t>or the first business after cycle ends) is the cardholder deadline for review.</a:t>
            </a:r>
          </a:p>
          <a:p>
            <a:endParaRPr lang="en-US" sz="3200" dirty="0"/>
          </a:p>
          <a:p>
            <a:pPr marL="457200" indent="-457200">
              <a:buFont typeface="Arial" panose="020B0604020202020204" pitchFamily="34" charset="0"/>
              <a:buChar char="•"/>
            </a:pPr>
            <a:r>
              <a:rPr lang="en-US" sz="3200" b="1" dirty="0"/>
              <a:t>No changes can be made after approval so be sure everything is correct before saving.</a:t>
            </a:r>
          </a:p>
        </p:txBody>
      </p:sp>
      <p:sp>
        <p:nvSpPr>
          <p:cNvPr id="3" name="Right Arrow 2"/>
          <p:cNvSpPr/>
          <p:nvPr/>
        </p:nvSpPr>
        <p:spPr>
          <a:xfrm>
            <a:off x="457200" y="6400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9514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228600"/>
            <a:ext cx="6172200" cy="457200"/>
          </a:xfrm>
        </p:spPr>
        <p:txBody>
          <a:bodyPr>
            <a:normAutofit/>
          </a:bodyPr>
          <a:lstStyle/>
          <a:p>
            <a:r>
              <a:rPr lang="en-US" sz="2400" dirty="0"/>
              <a:t>Transaction Submenus</a:t>
            </a:r>
          </a:p>
        </p:txBody>
      </p:sp>
      <p:sp>
        <p:nvSpPr>
          <p:cNvPr id="5" name="TextBox 4"/>
          <p:cNvSpPr txBox="1"/>
          <p:nvPr/>
        </p:nvSpPr>
        <p:spPr>
          <a:xfrm>
            <a:off x="2971802" y="3352802"/>
            <a:ext cx="5932169" cy="5109091"/>
          </a:xfrm>
          <a:prstGeom prst="rect">
            <a:avLst/>
          </a:prstGeom>
          <a:noFill/>
        </p:spPr>
        <p:txBody>
          <a:bodyPr wrap="square" rtlCol="0">
            <a:spAutoFit/>
          </a:bodyPr>
          <a:lstStyle/>
          <a:p>
            <a:r>
              <a:rPr lang="en-US" sz="1600" dirty="0"/>
              <a:t>Under the Transactions Header, you will find:</a:t>
            </a:r>
          </a:p>
          <a:p>
            <a:r>
              <a:rPr lang="en-US" sz="1600" dirty="0"/>
              <a:t> </a:t>
            </a:r>
          </a:p>
          <a:p>
            <a:pPr lvl="1">
              <a:buFont typeface="Arial" pitchFamily="34" charset="0"/>
              <a:buChar char="•"/>
            </a:pPr>
            <a:r>
              <a:rPr lang="en-US" sz="1600" b="1" dirty="0"/>
              <a:t>  Manage</a:t>
            </a:r>
            <a:r>
              <a:rPr lang="en-US" sz="1600" dirty="0"/>
              <a:t>: This takes you to the list of recent transactions.  There are different lists available from this screen view.</a:t>
            </a:r>
          </a:p>
          <a:p>
            <a:pPr lvl="1"/>
            <a:endParaRPr lang="en-US" sz="1600" dirty="0"/>
          </a:p>
          <a:p>
            <a:pPr lvl="1">
              <a:buFont typeface="Arial" pitchFamily="34" charset="0"/>
              <a:buChar char="•"/>
            </a:pPr>
            <a:r>
              <a:rPr lang="en-US" sz="1600" b="1" dirty="0"/>
              <a:t>  Mass Update Requests</a:t>
            </a:r>
            <a:r>
              <a:rPr lang="en-US" sz="1600" dirty="0"/>
              <a:t> (Optional):  Currently only review and approve are available with the mass update.  Extreme caution should be exercised if using this function. </a:t>
            </a:r>
          </a:p>
          <a:p>
            <a:pPr lvl="1">
              <a:buFont typeface="Arial" pitchFamily="34" charset="0"/>
              <a:buChar char="•"/>
            </a:pPr>
            <a:endParaRPr lang="en-US" sz="1600" dirty="0"/>
          </a:p>
          <a:p>
            <a:pPr lvl="1">
              <a:buFont typeface="Arial" pitchFamily="34" charset="0"/>
              <a:buChar char="•"/>
            </a:pPr>
            <a:r>
              <a:rPr lang="en-US" sz="1600" b="1" dirty="0"/>
              <a:t>  Authorizations/Declines</a:t>
            </a:r>
            <a:r>
              <a:rPr lang="en-US" sz="1600" dirty="0"/>
              <a:t>: This lists any declined transactions and pending authorizations. This screen displays real-time information.  </a:t>
            </a:r>
            <a:r>
              <a:rPr lang="en-US" sz="1600" b="1" dirty="0"/>
              <a:t>Why a transaction was declined within the last 7 days is listed.</a:t>
            </a:r>
          </a:p>
          <a:p>
            <a:pPr lvl="1">
              <a:buFont typeface="Arial" pitchFamily="34" charset="0"/>
              <a:buChar char="•"/>
            </a:pPr>
            <a:endParaRPr lang="en-US" sz="1600" b="1" dirty="0"/>
          </a:p>
          <a:p>
            <a:pPr lvl="1">
              <a:buFont typeface="Arial" pitchFamily="34" charset="0"/>
              <a:buChar char="•"/>
            </a:pPr>
            <a:r>
              <a:rPr lang="en-US" sz="1600" b="1" dirty="0"/>
              <a:t>  Query</a:t>
            </a:r>
            <a:r>
              <a:rPr lang="en-US" sz="1600" dirty="0"/>
              <a:t>: The </a:t>
            </a:r>
            <a:r>
              <a:rPr lang="en-US" sz="1600" b="1" dirty="0"/>
              <a:t>Query</a:t>
            </a:r>
            <a:r>
              <a:rPr lang="en-US" sz="1600" dirty="0"/>
              <a:t> Submenu takes you to the </a:t>
            </a:r>
            <a:r>
              <a:rPr lang="en-US" sz="1600" b="1" dirty="0"/>
              <a:t>Advanced Query</a:t>
            </a:r>
            <a:r>
              <a:rPr lang="en-US" sz="1600" dirty="0"/>
              <a:t> screen to conduct specific queries for transactions.</a:t>
            </a:r>
          </a:p>
          <a:p>
            <a:pPr lvl="1"/>
            <a:r>
              <a:rPr lang="en-US" sz="1600" dirty="0"/>
              <a:t> </a:t>
            </a:r>
          </a:p>
          <a:p>
            <a:pPr lvl="1">
              <a:buFont typeface="Arial" pitchFamily="34" charset="0"/>
              <a:buChar char="•"/>
            </a:pPr>
            <a:r>
              <a:rPr lang="en-US" sz="1600" b="1" dirty="0"/>
              <a:t>  Statements</a:t>
            </a:r>
            <a:r>
              <a:rPr lang="en-US" sz="1600" dirty="0"/>
              <a:t>: The </a:t>
            </a:r>
            <a:r>
              <a:rPr lang="en-US" sz="1600" b="1" dirty="0"/>
              <a:t>Statement </a:t>
            </a:r>
            <a:r>
              <a:rPr lang="en-US" sz="1600" dirty="0"/>
              <a:t>submenu takes you to the </a:t>
            </a:r>
            <a:r>
              <a:rPr lang="en-US" sz="1600" b="1" dirty="0"/>
              <a:t>Statement Details</a:t>
            </a:r>
            <a:r>
              <a:rPr lang="en-US" sz="1600" dirty="0"/>
              <a:t> screen where current and past statements can be viewed by you.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3146"/>
            <a:ext cx="12191999" cy="2667002"/>
          </a:xfrm>
          <a:prstGeom prst="rect">
            <a:avLst/>
          </a:prstGeom>
        </p:spPr>
      </p:pic>
      <p:sp>
        <p:nvSpPr>
          <p:cNvPr id="7" name="Down Arrow 6"/>
          <p:cNvSpPr/>
          <p:nvPr/>
        </p:nvSpPr>
        <p:spPr>
          <a:xfrm>
            <a:off x="1469819" y="76200"/>
            <a:ext cx="413766" cy="5869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6758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4461"/>
            <a:ext cx="10972800" cy="624416"/>
          </a:xfrm>
        </p:spPr>
        <p:txBody>
          <a:bodyPr>
            <a:normAutofit fontScale="90000"/>
          </a:bodyPr>
          <a:lstStyle/>
          <a:p>
            <a:r>
              <a:rPr lang="en-US" dirty="0"/>
              <a:t>Transaction Page</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005510"/>
            <a:ext cx="11658600" cy="5309624"/>
          </a:xfrm>
        </p:spPr>
      </p:pic>
      <p:sp>
        <p:nvSpPr>
          <p:cNvPr id="9" name="TextBox 8"/>
          <p:cNvSpPr txBox="1"/>
          <p:nvPr/>
        </p:nvSpPr>
        <p:spPr>
          <a:xfrm>
            <a:off x="3432091" y="6315134"/>
            <a:ext cx="5480218" cy="2062103"/>
          </a:xfrm>
          <a:prstGeom prst="rect">
            <a:avLst/>
          </a:prstGeom>
          <a:noFill/>
        </p:spPr>
        <p:txBody>
          <a:bodyPr wrap="none" rtlCol="0">
            <a:spAutoFit/>
          </a:bodyPr>
          <a:lstStyle/>
          <a:p>
            <a:r>
              <a:rPr lang="en-US" sz="1600" dirty="0"/>
              <a:t>Choose </a:t>
            </a:r>
            <a:r>
              <a:rPr lang="en-US" sz="1600" b="1" dirty="0"/>
              <a:t>Manage and </a:t>
            </a:r>
            <a:r>
              <a:rPr lang="en-US" sz="1600" dirty="0"/>
              <a:t>the </a:t>
            </a:r>
            <a:r>
              <a:rPr lang="en-US" sz="1600" b="1" dirty="0"/>
              <a:t>Transaction List</a:t>
            </a:r>
            <a:r>
              <a:rPr lang="en-US" sz="1600" dirty="0"/>
              <a:t> screen will populate. </a:t>
            </a:r>
          </a:p>
          <a:p>
            <a:endParaRPr lang="en-US" sz="1600" dirty="0"/>
          </a:p>
          <a:p>
            <a:r>
              <a:rPr lang="en-US" sz="1600" dirty="0"/>
              <a:t>The </a:t>
            </a:r>
            <a:r>
              <a:rPr lang="en-US" sz="1600" b="1" dirty="0"/>
              <a:t>Transaction List</a:t>
            </a:r>
            <a:r>
              <a:rPr lang="en-US" sz="1600" dirty="0"/>
              <a:t> is your starting point to:</a:t>
            </a:r>
          </a:p>
          <a:p>
            <a:pPr lvl="1">
              <a:buFont typeface="Arial" pitchFamily="34" charset="0"/>
              <a:buChar char="•"/>
            </a:pPr>
            <a:r>
              <a:rPr lang="en-US" sz="1600" dirty="0"/>
              <a:t>  Make allocation changes, enter note and mark reviewed</a:t>
            </a:r>
          </a:p>
          <a:p>
            <a:pPr lvl="1">
              <a:buFont typeface="Arial" pitchFamily="34" charset="0"/>
              <a:buChar char="•"/>
            </a:pPr>
            <a:r>
              <a:rPr lang="en-US" sz="1600" dirty="0"/>
              <a:t>  View Statements</a:t>
            </a:r>
          </a:p>
          <a:p>
            <a:pPr lvl="1">
              <a:buFont typeface="Arial" pitchFamily="34" charset="0"/>
              <a:buChar char="•"/>
            </a:pPr>
            <a:r>
              <a:rPr lang="en-US" sz="1600" dirty="0"/>
              <a:t>  Perform Mass Updates (if applicable)</a:t>
            </a:r>
          </a:p>
          <a:p>
            <a:pPr lvl="1">
              <a:buFont typeface="Arial" pitchFamily="34" charset="0"/>
              <a:buChar char="•"/>
            </a:pPr>
            <a:r>
              <a:rPr lang="en-US" sz="1600" dirty="0"/>
              <a:t>  View Addendum Information</a:t>
            </a:r>
          </a:p>
          <a:p>
            <a:pPr lvl="1">
              <a:buFont typeface="Arial" pitchFamily="34" charset="0"/>
              <a:buChar char="•"/>
            </a:pPr>
            <a:r>
              <a:rPr lang="en-US" sz="1600" dirty="0"/>
              <a:t>  Advanced Queries</a:t>
            </a:r>
            <a:endParaRPr lang="en-US" b="1" dirty="0">
              <a:latin typeface="Arial" pitchFamily="34" charset="0"/>
              <a:cs typeface="Arial" pitchFamily="34" charset="0"/>
            </a:endParaRPr>
          </a:p>
        </p:txBody>
      </p:sp>
      <p:sp>
        <p:nvSpPr>
          <p:cNvPr id="11" name="TextBox 10"/>
          <p:cNvSpPr txBox="1"/>
          <p:nvPr/>
        </p:nvSpPr>
        <p:spPr>
          <a:xfrm>
            <a:off x="381000" y="8377237"/>
            <a:ext cx="5943600" cy="646331"/>
          </a:xfrm>
          <a:prstGeom prst="rect">
            <a:avLst/>
          </a:prstGeom>
          <a:noFill/>
        </p:spPr>
        <p:txBody>
          <a:bodyPr wrap="square" rtlCol="0">
            <a:spAutoFit/>
          </a:bodyPr>
          <a:lstStyle/>
          <a:p>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https://counsel.tulane.edu/node/2481</a:t>
            </a:r>
            <a:endPar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r>
              <a:rPr lang="en-US" u="sng" dirty="0">
                <a:solidFill>
                  <a:srgbClr val="0000FF"/>
                </a:solidFill>
                <a:latin typeface="Calibri" panose="020F0502020204030204" pitchFamily="34" charset="0"/>
                <a:cs typeface="Times New Roman" panose="02020603050405020304" pitchFamily="18" charset="0"/>
              </a:rPr>
              <a:t>         (Tax Exemption Certificates) </a:t>
            </a:r>
            <a:endParaRPr lang="en-US" dirty="0"/>
          </a:p>
        </p:txBody>
      </p:sp>
      <p:sp>
        <p:nvSpPr>
          <p:cNvPr id="12" name="TextBox 11"/>
          <p:cNvSpPr txBox="1"/>
          <p:nvPr/>
        </p:nvSpPr>
        <p:spPr>
          <a:xfrm>
            <a:off x="6477000" y="8243135"/>
            <a:ext cx="5562600" cy="369332"/>
          </a:xfrm>
          <a:prstGeom prst="rect">
            <a:avLst/>
          </a:prstGeom>
          <a:noFill/>
        </p:spPr>
        <p:txBody>
          <a:bodyPr wrap="square" rtlCol="0">
            <a:spAutoFit/>
          </a:bodyPr>
          <a:lstStyle/>
          <a:p>
            <a:r>
              <a:rPr lang="en-US" b="1" dirty="0"/>
              <a:t>Click a field on the transaction to open the detail record.</a:t>
            </a:r>
          </a:p>
        </p:txBody>
      </p:sp>
    </p:spTree>
    <p:extLst>
      <p:ext uri="{BB962C8B-B14F-4D97-AF65-F5344CB8AC3E}">
        <p14:creationId xmlns:p14="http://schemas.microsoft.com/office/powerpoint/2010/main" val="763100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407" y="2133600"/>
            <a:ext cx="10607186" cy="6034088"/>
          </a:xfrm>
        </p:spPr>
      </p:pic>
    </p:spTree>
    <p:extLst>
      <p:ext uri="{BB962C8B-B14F-4D97-AF65-F5344CB8AC3E}">
        <p14:creationId xmlns:p14="http://schemas.microsoft.com/office/powerpoint/2010/main" val="1392381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Receipt Attachment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5387" y="3657600"/>
            <a:ext cx="10972800" cy="5253546"/>
          </a:xfrm>
        </p:spPr>
      </p:pic>
    </p:spTree>
    <p:extLst>
      <p:ext uri="{BB962C8B-B14F-4D97-AF65-F5344CB8AC3E}">
        <p14:creationId xmlns:p14="http://schemas.microsoft.com/office/powerpoint/2010/main" val="662113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0"/>
            <a:ext cx="6172200" cy="457200"/>
          </a:xfrm>
        </p:spPr>
        <p:txBody>
          <a:bodyPr>
            <a:normAutofit/>
          </a:bodyPr>
          <a:lstStyle/>
          <a:p>
            <a:r>
              <a:rPr lang="en-US" sz="2400" dirty="0"/>
              <a:t>Allocation and Transaction Note </a:t>
            </a:r>
            <a:endParaRPr lang="en-US" dirty="0"/>
          </a:p>
        </p:txBody>
      </p:sp>
      <p:sp>
        <p:nvSpPr>
          <p:cNvPr id="5" name="TextBox 4"/>
          <p:cNvSpPr txBox="1"/>
          <p:nvPr/>
        </p:nvSpPr>
        <p:spPr>
          <a:xfrm>
            <a:off x="3056240" y="5959621"/>
            <a:ext cx="5791199" cy="1200329"/>
          </a:xfrm>
          <a:prstGeom prst="rect">
            <a:avLst/>
          </a:prstGeom>
          <a:noFill/>
        </p:spPr>
        <p:txBody>
          <a:bodyPr wrap="square" rtlCol="0">
            <a:spAutoFit/>
          </a:bodyPr>
          <a:lstStyle/>
          <a:p>
            <a:pPr defTabSz="946218" eaLnBrk="0" fontAlgn="base" hangingPunct="0">
              <a:lnSpc>
                <a:spcPct val="90000"/>
              </a:lnSpc>
              <a:spcBef>
                <a:spcPct val="20000"/>
              </a:spcBef>
              <a:spcAft>
                <a:spcPct val="0"/>
              </a:spcAft>
            </a:pPr>
            <a:r>
              <a:rPr lang="en-US" sz="1600" kern="0" dirty="0">
                <a:solidFill>
                  <a:srgbClr val="000000"/>
                </a:solidFill>
                <a:latin typeface="Arial Narrow"/>
              </a:rPr>
              <a:t>Change the account allocation as needed</a:t>
            </a:r>
            <a:r>
              <a:rPr lang="en-US" sz="1600" kern="0" dirty="0">
                <a:solidFill>
                  <a:srgbClr val="000000"/>
                </a:solidFill>
                <a:latin typeface="Arial" panose="020B0604020202020204" pitchFamily="34" charset="0"/>
                <a:cs typeface="Arial" panose="020B0604020202020204" pitchFamily="34" charset="0"/>
              </a:rPr>
              <a:t> </a:t>
            </a:r>
            <a:r>
              <a:rPr lang="en-US" sz="1600" kern="0" dirty="0">
                <a:solidFill>
                  <a:srgbClr val="000000"/>
                </a:solidFill>
                <a:latin typeface="Arial Narrow" panose="020B0606020202030204" pitchFamily="34" charset="0"/>
                <a:cs typeface="Arial" panose="020B0604020202020204" pitchFamily="34" charset="0"/>
              </a:rPr>
              <a:t>making sure there are no “</a:t>
            </a:r>
            <a:r>
              <a:rPr lang="en-US" sz="1600" kern="0" dirty="0" err="1">
                <a:solidFill>
                  <a:srgbClr val="000000"/>
                </a:solidFill>
                <a:latin typeface="Arial Narrow" panose="020B0606020202030204" pitchFamily="34" charset="0"/>
                <a:cs typeface="Arial" panose="020B0604020202020204" pitchFamily="34" charset="0"/>
              </a:rPr>
              <a:t>None”s</a:t>
            </a:r>
            <a:r>
              <a:rPr lang="en-US" sz="1600" kern="0" dirty="0">
                <a:solidFill>
                  <a:srgbClr val="000000"/>
                </a:solidFill>
                <a:latin typeface="Arial Narrow" panose="020B0606020202030204" pitchFamily="34" charset="0"/>
                <a:cs typeface="Arial" panose="020B0604020202020204" pitchFamily="34" charset="0"/>
              </a:rPr>
              <a:t>. </a:t>
            </a:r>
            <a:r>
              <a:rPr lang="en-US" sz="1600" kern="0" dirty="0">
                <a:solidFill>
                  <a:srgbClr val="000000"/>
                </a:solidFill>
                <a:latin typeface="Arial" panose="020B0604020202020204" pitchFamily="34" charset="0"/>
                <a:cs typeface="Arial" panose="020B0604020202020204" pitchFamily="34" charset="0"/>
              </a:rPr>
              <a:t> </a:t>
            </a:r>
            <a:r>
              <a:rPr lang="en-US" sz="1600" b="1" dirty="0">
                <a:latin typeface="Arial Narrow" panose="020B0606020202030204" pitchFamily="34" charset="0"/>
                <a:cs typeface="Arial" panose="020B0604020202020204" pitchFamily="34" charset="0"/>
              </a:rPr>
              <a:t>In Natural Account field, you clear the field and start to manually type in the descriptive name, the drop down begins to populate with matching values.  Or click on “None” and drag the scroll bar down to the desired expense type. </a:t>
            </a:r>
            <a:r>
              <a:rPr lang="en-US" sz="1600" b="1" dirty="0">
                <a:latin typeface="Arial Narrow" panose="020B0606020202030204" pitchFamily="34" charset="0"/>
              </a:rPr>
              <a:t> </a:t>
            </a:r>
            <a:endParaRPr lang="en-US" sz="1600" b="1" kern="0" dirty="0">
              <a:solidFill>
                <a:srgbClr val="000000"/>
              </a:solidFill>
              <a:latin typeface="Arial Narrow" panose="020B0606020202030204" pitchFamily="34" charset="0"/>
            </a:endParaRPr>
          </a:p>
        </p:txBody>
      </p:sp>
      <p:sp>
        <p:nvSpPr>
          <p:cNvPr id="9" name="TextBox 8"/>
          <p:cNvSpPr txBox="1"/>
          <p:nvPr/>
        </p:nvSpPr>
        <p:spPr>
          <a:xfrm>
            <a:off x="3048002" y="7239001"/>
            <a:ext cx="5791199" cy="1323439"/>
          </a:xfrm>
          <a:prstGeom prst="rect">
            <a:avLst/>
          </a:prstGeom>
          <a:noFill/>
        </p:spPr>
        <p:txBody>
          <a:bodyPr wrap="square" rtlCol="0">
            <a:spAutoFit/>
          </a:bodyPr>
          <a:lstStyle/>
          <a:p>
            <a:r>
              <a:rPr lang="en-US" sz="1600" dirty="0"/>
              <a:t>Add the business purpose in the Transaction Note field along with any other pertinent info.  </a:t>
            </a:r>
            <a:r>
              <a:rPr lang="en-US" sz="1600" b="1" dirty="0"/>
              <a:t>Type info and allow to wrap without tab or entering to next line. Do not copy and paste or use any special symbols.  Note should be concise and provide an adequate description of purchase.</a:t>
            </a:r>
            <a:endParaRPr lang="en-US" b="1" dirty="0"/>
          </a:p>
        </p:txBody>
      </p:sp>
      <p:sp>
        <p:nvSpPr>
          <p:cNvPr id="3" name="TextBox 2"/>
          <p:cNvSpPr txBox="1"/>
          <p:nvPr/>
        </p:nvSpPr>
        <p:spPr>
          <a:xfrm>
            <a:off x="3176702" y="8641491"/>
            <a:ext cx="3737883" cy="369332"/>
          </a:xfrm>
          <a:prstGeom prst="rect">
            <a:avLst/>
          </a:prstGeom>
          <a:noFill/>
        </p:spPr>
        <p:txBody>
          <a:bodyPr wrap="none" rtlCol="0">
            <a:spAutoFit/>
          </a:bodyPr>
          <a:lstStyle/>
          <a:p>
            <a:r>
              <a:rPr lang="en-US" b="1" dirty="0"/>
              <a:t>Attach and upload receipt…Required</a:t>
            </a:r>
            <a:r>
              <a:rPr lang="en-US" dirty="0"/>
              <a:t>.</a:t>
            </a: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457200"/>
            <a:ext cx="12192000" cy="5344319"/>
          </a:xfrm>
          <a:prstGeom prst="rect">
            <a:avLst/>
          </a:prstGeom>
        </p:spPr>
      </p:pic>
      <p:sp>
        <p:nvSpPr>
          <p:cNvPr id="6" name="Right Arrow 5"/>
          <p:cNvSpPr/>
          <p:nvPr/>
        </p:nvSpPr>
        <p:spPr>
          <a:xfrm rot="10800000">
            <a:off x="10972800" y="4038599"/>
            <a:ext cx="533400" cy="541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6-Point Star 10"/>
          <p:cNvSpPr/>
          <p:nvPr/>
        </p:nvSpPr>
        <p:spPr>
          <a:xfrm>
            <a:off x="2751438" y="8607063"/>
            <a:ext cx="304802" cy="502509"/>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6-Point Star 11"/>
          <p:cNvSpPr/>
          <p:nvPr/>
        </p:nvSpPr>
        <p:spPr>
          <a:xfrm flipH="1">
            <a:off x="6794123" y="8624276"/>
            <a:ext cx="240925" cy="468081"/>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4024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E0D5DE"/>
            </a:solidFill>
          </a:ln>
        </p:spPr>
        <p:txBody>
          <a:bodyPr/>
          <a:lstStyle/>
          <a:p>
            <a:r>
              <a:rPr lang="en-US" dirty="0"/>
              <a:t>Distribution Splitting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47800"/>
            <a:ext cx="12192000" cy="7696200"/>
          </a:xfrm>
          <a:ln>
            <a:solidFill>
              <a:srgbClr val="E0D5DE"/>
            </a:solidFill>
          </a:ln>
        </p:spPr>
      </p:pic>
    </p:spTree>
    <p:extLst>
      <p:ext uri="{BB962C8B-B14F-4D97-AF65-F5344CB8AC3E}">
        <p14:creationId xmlns:p14="http://schemas.microsoft.com/office/powerpoint/2010/main" val="3002249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366184"/>
            <a:ext cx="6172200" cy="700616"/>
          </a:xfrm>
        </p:spPr>
        <p:txBody>
          <a:bodyPr>
            <a:normAutofit/>
          </a:bodyPr>
          <a:lstStyle/>
          <a:p>
            <a:r>
              <a:rPr lang="en-US" sz="2400" dirty="0"/>
              <a:t>Purchasing Card Overview</a:t>
            </a:r>
          </a:p>
        </p:txBody>
      </p:sp>
      <p:sp>
        <p:nvSpPr>
          <p:cNvPr id="3" name="TextBox 2"/>
          <p:cNvSpPr txBox="1"/>
          <p:nvPr/>
        </p:nvSpPr>
        <p:spPr>
          <a:xfrm>
            <a:off x="3048001" y="2438401"/>
            <a:ext cx="6096000" cy="5748625"/>
          </a:xfrm>
          <a:prstGeom prst="rect">
            <a:avLst/>
          </a:prstGeom>
          <a:noFill/>
        </p:spPr>
        <p:txBody>
          <a:bodyPr wrap="square" rtlCol="0">
            <a:spAutoFit/>
          </a:bodyPr>
          <a:lstStyle/>
          <a:p>
            <a:pPr marL="342925" indent="-342925" defTabSz="946218" eaLnBrk="0" fontAlgn="base" hangingPunct="0">
              <a:spcBef>
                <a:spcPct val="20000"/>
              </a:spcBef>
              <a:spcAft>
                <a:spcPct val="0"/>
              </a:spcAft>
              <a:buFontTx/>
              <a:buChar char="•"/>
            </a:pPr>
            <a:r>
              <a:rPr lang="en-US" kern="0" dirty="0">
                <a:solidFill>
                  <a:srgbClr val="000000"/>
                </a:solidFill>
              </a:rPr>
              <a:t>This training manual provides the cardholder with the necessary steps to: </a:t>
            </a:r>
          </a:p>
          <a:p>
            <a:pPr marL="809683" lvl="1" indent="-295296" defTabSz="946218" eaLnBrk="0" fontAlgn="base" hangingPunct="0">
              <a:spcBef>
                <a:spcPct val="20000"/>
              </a:spcBef>
              <a:spcAft>
                <a:spcPct val="0"/>
              </a:spcAft>
              <a:buFontTx/>
              <a:buChar char="–"/>
            </a:pPr>
            <a:r>
              <a:rPr lang="en-US" kern="0" dirty="0">
                <a:solidFill>
                  <a:srgbClr val="000000"/>
                </a:solidFill>
              </a:rPr>
              <a:t>Review purchasing card transactions</a:t>
            </a:r>
          </a:p>
          <a:p>
            <a:pPr marL="809683" lvl="1" indent="-295296" defTabSz="946218" eaLnBrk="0" fontAlgn="base" hangingPunct="0">
              <a:spcBef>
                <a:spcPct val="20000"/>
              </a:spcBef>
              <a:spcAft>
                <a:spcPct val="0"/>
              </a:spcAft>
              <a:buFontTx/>
              <a:buChar char="–"/>
            </a:pPr>
            <a:r>
              <a:rPr lang="en-US" kern="0" dirty="0">
                <a:solidFill>
                  <a:srgbClr val="000000"/>
                </a:solidFill>
              </a:rPr>
              <a:t>Approve purchasing card transactions</a:t>
            </a:r>
          </a:p>
          <a:p>
            <a:pPr marL="809683" lvl="1" indent="-295296" defTabSz="946218" eaLnBrk="0" fontAlgn="base" hangingPunct="0">
              <a:spcBef>
                <a:spcPct val="20000"/>
              </a:spcBef>
              <a:spcAft>
                <a:spcPct val="0"/>
              </a:spcAft>
              <a:buFontTx/>
              <a:buChar char="–"/>
            </a:pPr>
            <a:r>
              <a:rPr lang="en-US" kern="0" dirty="0">
                <a:solidFill>
                  <a:srgbClr val="000000"/>
                </a:solidFill>
              </a:rPr>
              <a:t>Generate reports from the Paymentnet4 web site</a:t>
            </a:r>
          </a:p>
          <a:p>
            <a:pPr marL="809683" lvl="1" indent="-295296" defTabSz="946218" eaLnBrk="0" fontAlgn="base" hangingPunct="0">
              <a:spcBef>
                <a:spcPct val="20000"/>
              </a:spcBef>
              <a:spcAft>
                <a:spcPct val="0"/>
              </a:spcAft>
              <a:buFontTx/>
              <a:buChar char="–"/>
            </a:pPr>
            <a:r>
              <a:rPr lang="en-US" kern="0" dirty="0">
                <a:solidFill>
                  <a:srgbClr val="000000"/>
                </a:solidFill>
              </a:rPr>
              <a:t>Query prior account activity </a:t>
            </a:r>
          </a:p>
          <a:p>
            <a:pPr marL="342925" indent="-342925" defTabSz="946218" eaLnBrk="0" fontAlgn="base" hangingPunct="0">
              <a:spcBef>
                <a:spcPct val="20000"/>
              </a:spcBef>
              <a:spcAft>
                <a:spcPct val="0"/>
              </a:spcAft>
              <a:buFontTx/>
              <a:buChar char="•"/>
            </a:pPr>
            <a:r>
              <a:rPr lang="en-US" kern="0" dirty="0">
                <a:solidFill>
                  <a:srgbClr val="000000"/>
                </a:solidFill>
              </a:rPr>
              <a:t>These procedures are in compliance with the requirements set forth in the Purchasing Card Policies and Procedures Manual.</a:t>
            </a:r>
          </a:p>
          <a:p>
            <a:pPr marL="342925" indent="-342925" defTabSz="946218" eaLnBrk="0" fontAlgn="base" hangingPunct="0">
              <a:spcBef>
                <a:spcPct val="20000"/>
              </a:spcBef>
              <a:spcAft>
                <a:spcPct val="0"/>
              </a:spcAft>
              <a:buFontTx/>
              <a:buChar char="•"/>
            </a:pPr>
            <a:r>
              <a:rPr lang="en-US" kern="0" dirty="0">
                <a:solidFill>
                  <a:srgbClr val="000000"/>
                </a:solidFill>
              </a:rPr>
              <a:t>The Purchasing Card Program has additional requirements for procedures and documentation that are not applicable to the online processing system.  Each cardholder is responsible for adhering to these policies and procedures.</a:t>
            </a:r>
            <a:endParaRPr lang="en-US" b="1" kern="0" dirty="0">
              <a:solidFill>
                <a:srgbClr val="000000"/>
              </a:solidFill>
            </a:endParaRPr>
          </a:p>
          <a:p>
            <a:pPr marL="342925" indent="-342925" defTabSz="946218" eaLnBrk="0" fontAlgn="base" hangingPunct="0">
              <a:spcBef>
                <a:spcPct val="20000"/>
              </a:spcBef>
              <a:spcAft>
                <a:spcPct val="0"/>
              </a:spcAft>
              <a:buFontTx/>
              <a:buChar char="•"/>
            </a:pPr>
            <a:r>
              <a:rPr lang="en-US" kern="0" dirty="0">
                <a:solidFill>
                  <a:srgbClr val="000000"/>
                </a:solidFill>
              </a:rPr>
              <a:t>If you have any questions or need additional information, please contact:</a:t>
            </a:r>
          </a:p>
          <a:p>
            <a:pPr marL="809683" lvl="1" indent="-295296" defTabSz="946218" eaLnBrk="0" fontAlgn="base" hangingPunct="0">
              <a:lnSpc>
                <a:spcPct val="80000"/>
              </a:lnSpc>
              <a:spcBef>
                <a:spcPct val="20000"/>
              </a:spcBef>
              <a:spcAft>
                <a:spcPct val="0"/>
              </a:spcAft>
            </a:pPr>
            <a:r>
              <a:rPr lang="en-US" kern="0" dirty="0">
                <a:solidFill>
                  <a:srgbClr val="000000"/>
                </a:solidFill>
              </a:rPr>
              <a:t>	Phyllis Douglas</a:t>
            </a:r>
          </a:p>
          <a:p>
            <a:pPr marL="809683" lvl="1" indent="-295296" defTabSz="946218" eaLnBrk="0" fontAlgn="base" hangingPunct="0">
              <a:lnSpc>
                <a:spcPct val="80000"/>
              </a:lnSpc>
              <a:spcBef>
                <a:spcPct val="20000"/>
              </a:spcBef>
              <a:spcAft>
                <a:spcPct val="0"/>
              </a:spcAft>
            </a:pPr>
            <a:r>
              <a:rPr lang="en-US" kern="0" dirty="0">
                <a:solidFill>
                  <a:srgbClr val="000000"/>
                </a:solidFill>
              </a:rPr>
              <a:t>	Purchasing Card Administrator</a:t>
            </a:r>
          </a:p>
          <a:p>
            <a:pPr marL="809683" lvl="1" indent="-295296" defTabSz="946218" eaLnBrk="0" fontAlgn="base" hangingPunct="0">
              <a:lnSpc>
                <a:spcPct val="80000"/>
              </a:lnSpc>
              <a:spcBef>
                <a:spcPct val="20000"/>
              </a:spcBef>
              <a:spcAft>
                <a:spcPct val="0"/>
              </a:spcAft>
            </a:pPr>
            <a:r>
              <a:rPr lang="en-US" kern="0" dirty="0">
                <a:solidFill>
                  <a:srgbClr val="000000"/>
                </a:solidFill>
              </a:rPr>
              <a:t> 	314-2675 </a:t>
            </a:r>
          </a:p>
          <a:p>
            <a:pPr marL="809683" lvl="1" indent="-295296" defTabSz="946218" eaLnBrk="0" fontAlgn="base" hangingPunct="0">
              <a:lnSpc>
                <a:spcPct val="80000"/>
              </a:lnSpc>
              <a:spcBef>
                <a:spcPct val="20000"/>
              </a:spcBef>
              <a:spcAft>
                <a:spcPct val="0"/>
              </a:spcAft>
            </a:pPr>
            <a:r>
              <a:rPr lang="en-US" kern="0" dirty="0">
                <a:solidFill>
                  <a:srgbClr val="000000"/>
                </a:solidFill>
              </a:rPr>
              <a:t> 	pdougla1@tulane.edu</a:t>
            </a:r>
          </a:p>
        </p:txBody>
      </p:sp>
    </p:spTree>
    <p:extLst>
      <p:ext uri="{BB962C8B-B14F-4D97-AF65-F5344CB8AC3E}">
        <p14:creationId xmlns:p14="http://schemas.microsoft.com/office/powerpoint/2010/main" val="4133092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304800"/>
            <a:ext cx="6172200" cy="76200"/>
          </a:xfrm>
        </p:spPr>
        <p:txBody>
          <a:bodyPr>
            <a:normAutofit fontScale="90000"/>
          </a:bodyPr>
          <a:lstStyle/>
          <a:p>
            <a:r>
              <a:rPr lang="en-US" sz="3200" dirty="0"/>
              <a:t>Opening on Allocation on Split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609600"/>
            <a:ext cx="11963399" cy="5316199"/>
          </a:xfrm>
          <a:prstGeom prst="rect">
            <a:avLst/>
          </a:prstGeom>
        </p:spPr>
      </p:pic>
      <p:sp>
        <p:nvSpPr>
          <p:cNvPr id="4" name="Right Arrow 3"/>
          <p:cNvSpPr/>
          <p:nvPr/>
        </p:nvSpPr>
        <p:spPr>
          <a:xfrm>
            <a:off x="2819400" y="3962400"/>
            <a:ext cx="457200" cy="1973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14400" y="6097012"/>
            <a:ext cx="10896600" cy="3046988"/>
          </a:xfrm>
          <a:prstGeom prst="rect">
            <a:avLst/>
          </a:prstGeom>
          <a:noFill/>
        </p:spPr>
        <p:txBody>
          <a:bodyPr wrap="square" rtlCol="0">
            <a:spAutoFit/>
          </a:bodyPr>
          <a:lstStyle/>
          <a:p>
            <a:r>
              <a:rPr lang="en-US" sz="2400" dirty="0"/>
              <a:t>Click the arrow on the left side of each row to show drop down boxes to edit the accounting allocations.</a:t>
            </a:r>
          </a:p>
          <a:p>
            <a:endParaRPr lang="en-US" sz="2400" dirty="0"/>
          </a:p>
          <a:p>
            <a:r>
              <a:rPr lang="en-US" sz="2400" dirty="0"/>
              <a:t>Each row can be opened for full viewing - Rows are not saved independently. </a:t>
            </a:r>
          </a:p>
          <a:p>
            <a:endParaRPr lang="en-US" sz="2400" dirty="0"/>
          </a:p>
          <a:p>
            <a:r>
              <a:rPr lang="en-US" sz="2400" dirty="0"/>
              <a:t>Description field should not be changed.  Transaction Note field is used for this purpose.</a:t>
            </a:r>
          </a:p>
          <a:p>
            <a:endParaRPr lang="en-US" sz="2400" dirty="0"/>
          </a:p>
        </p:txBody>
      </p:sp>
    </p:spTree>
    <p:extLst>
      <p:ext uri="{BB962C8B-B14F-4D97-AF65-F5344CB8AC3E}">
        <p14:creationId xmlns:p14="http://schemas.microsoft.com/office/powerpoint/2010/main" val="238773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152400"/>
            <a:ext cx="6172200" cy="381000"/>
          </a:xfrm>
        </p:spPr>
        <p:txBody>
          <a:bodyPr>
            <a:normAutofit fontScale="90000"/>
          </a:bodyPr>
          <a:lstStyle/>
          <a:p>
            <a:r>
              <a:rPr lang="en-US" sz="2400" dirty="0">
                <a:solidFill>
                  <a:prstClr val="black"/>
                </a:solidFill>
              </a:rPr>
              <a:t>Allocation on Split</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5477" y="685802"/>
            <a:ext cx="6462751" cy="4724399"/>
          </a:xfrm>
          <a:prstGeom prst="rect">
            <a:avLst/>
          </a:prstGeom>
        </p:spPr>
      </p:pic>
      <p:sp>
        <p:nvSpPr>
          <p:cNvPr id="5" name="Down Arrow 4"/>
          <p:cNvSpPr/>
          <p:nvPr/>
        </p:nvSpPr>
        <p:spPr>
          <a:xfrm flipH="1">
            <a:off x="6222563" y="739435"/>
            <a:ext cx="243838"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7253383" y="739435"/>
            <a:ext cx="242316"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419601" y="7162800"/>
            <a:ext cx="184731" cy="369332"/>
          </a:xfrm>
          <a:prstGeom prst="rect">
            <a:avLst/>
          </a:prstGeom>
          <a:noFill/>
        </p:spPr>
        <p:txBody>
          <a:bodyPr wrap="none" rtlCol="0">
            <a:spAutoFit/>
          </a:bodyPr>
          <a:lstStyle/>
          <a:p>
            <a:endParaRPr lang="en-US" dirty="0"/>
          </a:p>
        </p:txBody>
      </p:sp>
      <p:sp>
        <p:nvSpPr>
          <p:cNvPr id="12" name="TextBox 11"/>
          <p:cNvSpPr txBox="1"/>
          <p:nvPr/>
        </p:nvSpPr>
        <p:spPr>
          <a:xfrm>
            <a:off x="3276600" y="5562600"/>
            <a:ext cx="5410200" cy="3231654"/>
          </a:xfrm>
          <a:prstGeom prst="rect">
            <a:avLst/>
          </a:prstGeom>
          <a:noFill/>
        </p:spPr>
        <p:txBody>
          <a:bodyPr wrap="square" rtlCol="0">
            <a:spAutoFit/>
          </a:bodyPr>
          <a:lstStyle/>
          <a:p>
            <a:r>
              <a:rPr lang="en-US" sz="1600" dirty="0"/>
              <a:t>Enter any account allocation changes making sure None is not listed.</a:t>
            </a:r>
          </a:p>
          <a:p>
            <a:endParaRPr lang="en-US" sz="1600" dirty="0"/>
          </a:p>
          <a:p>
            <a:r>
              <a:rPr lang="en-US" sz="1600" dirty="0"/>
              <a:t>Transaction amount can be split by % or $. </a:t>
            </a:r>
          </a:p>
          <a:p>
            <a:r>
              <a:rPr lang="en-US" sz="1600" dirty="0"/>
              <a:t> </a:t>
            </a:r>
          </a:p>
          <a:p>
            <a:r>
              <a:rPr lang="en-US" sz="1600" dirty="0"/>
              <a:t>You can add or delete rows lines entered in error. </a:t>
            </a:r>
          </a:p>
          <a:p>
            <a:endParaRPr lang="en-US" dirty="0"/>
          </a:p>
          <a:p>
            <a:r>
              <a:rPr lang="en-US" b="1" dirty="0"/>
              <a:t>After adding or deleting an accounting line, be sure to check the % field for each line, especially the last line since it will always be effected by any changes.</a:t>
            </a:r>
          </a:p>
          <a:p>
            <a:endParaRPr lang="en-US" b="1" dirty="0"/>
          </a:p>
          <a:p>
            <a:r>
              <a:rPr lang="en-US" b="1" dirty="0"/>
              <a:t>No row show list 00% or $00.</a:t>
            </a:r>
          </a:p>
        </p:txBody>
      </p:sp>
    </p:spTree>
    <p:extLst>
      <p:ext uri="{BB962C8B-B14F-4D97-AF65-F5344CB8AC3E}">
        <p14:creationId xmlns:p14="http://schemas.microsoft.com/office/powerpoint/2010/main" val="2862577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Reviewer and Approver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90184"/>
            <a:ext cx="12229092" cy="7253816"/>
          </a:xfrm>
        </p:spPr>
      </p:pic>
      <p:sp>
        <p:nvSpPr>
          <p:cNvPr id="6" name="Right Arrow 5"/>
          <p:cNvSpPr/>
          <p:nvPr/>
        </p:nvSpPr>
        <p:spPr>
          <a:xfrm rot="10800000">
            <a:off x="9220200" y="59436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5862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228600"/>
            <a:ext cx="6172200" cy="457200"/>
          </a:xfrm>
        </p:spPr>
        <p:txBody>
          <a:bodyPr>
            <a:normAutofit/>
          </a:bodyPr>
          <a:lstStyle/>
          <a:p>
            <a:r>
              <a:rPr lang="en-US" sz="2400" dirty="0"/>
              <a:t>Approval</a:t>
            </a:r>
          </a:p>
        </p:txBody>
      </p:sp>
      <p:sp>
        <p:nvSpPr>
          <p:cNvPr id="3" name="TextBox 2"/>
          <p:cNvSpPr txBox="1"/>
          <p:nvPr/>
        </p:nvSpPr>
        <p:spPr>
          <a:xfrm>
            <a:off x="2819400" y="2971801"/>
            <a:ext cx="6324600" cy="830997"/>
          </a:xfrm>
          <a:prstGeom prst="rect">
            <a:avLst/>
          </a:prstGeom>
          <a:noFill/>
        </p:spPr>
        <p:txBody>
          <a:bodyPr wrap="square" rtlCol="0">
            <a:spAutoFit/>
          </a:bodyPr>
          <a:lstStyle/>
          <a:p>
            <a:r>
              <a:rPr lang="en-US" sz="1600" dirty="0"/>
              <a:t>Each purchasing card transaction must be approved by the cardholder’s designated approver.  See the Purchasing Card Policies and Procedures Manual for documentation information.</a:t>
            </a:r>
          </a:p>
        </p:txBody>
      </p:sp>
      <p:sp>
        <p:nvSpPr>
          <p:cNvPr id="4" name="TextBox 3"/>
          <p:cNvSpPr txBox="1"/>
          <p:nvPr/>
        </p:nvSpPr>
        <p:spPr>
          <a:xfrm>
            <a:off x="3048000" y="3802800"/>
            <a:ext cx="5486400" cy="4869025"/>
          </a:xfrm>
          <a:prstGeom prst="rect">
            <a:avLst/>
          </a:prstGeom>
          <a:noFill/>
        </p:spPr>
        <p:txBody>
          <a:bodyPr wrap="square" rtlCol="0">
            <a:spAutoFit/>
          </a:bodyPr>
          <a:lstStyle/>
          <a:p>
            <a:pPr marL="354038" indent="-354038" defTabSz="946218" eaLnBrk="0" fontAlgn="base" hangingPunct="0">
              <a:spcBef>
                <a:spcPct val="20000"/>
              </a:spcBef>
              <a:spcAft>
                <a:spcPct val="0"/>
              </a:spcAft>
              <a:buFontTx/>
              <a:buChar char="•"/>
            </a:pPr>
            <a:r>
              <a:rPr lang="en-US" sz="1600" kern="0" dirty="0">
                <a:solidFill>
                  <a:srgbClr val="000000"/>
                </a:solidFill>
              </a:rPr>
              <a:t>The Approver can access transactions to approve from the Items Awaiting Your Action or with Manage under the Transaction header.   Approvers will:</a:t>
            </a:r>
          </a:p>
          <a:p>
            <a:pPr marL="763643" lvl="1" indent="-295296" defTabSz="946218" eaLnBrk="0" fontAlgn="base" hangingPunct="0">
              <a:spcBef>
                <a:spcPct val="20000"/>
              </a:spcBef>
              <a:spcAft>
                <a:spcPct val="0"/>
              </a:spcAft>
              <a:buFontTx/>
              <a:buChar char="–"/>
            </a:pPr>
            <a:r>
              <a:rPr lang="en-US" sz="1600" kern="0" dirty="0">
                <a:solidFill>
                  <a:srgbClr val="000000"/>
                </a:solidFill>
              </a:rPr>
              <a:t>Confirm that supporting documentation for all transactions is retained with the Electronic Statement</a:t>
            </a:r>
          </a:p>
          <a:p>
            <a:pPr marL="763643" lvl="1" indent="-295296" defTabSz="946218" eaLnBrk="0" fontAlgn="base" hangingPunct="0">
              <a:spcBef>
                <a:spcPct val="20000"/>
              </a:spcBef>
              <a:spcAft>
                <a:spcPct val="0"/>
              </a:spcAft>
              <a:buFontTx/>
              <a:buChar char="–"/>
            </a:pPr>
            <a:r>
              <a:rPr lang="en-US" sz="1600" kern="0" dirty="0">
                <a:solidFill>
                  <a:srgbClr val="000000"/>
                </a:solidFill>
              </a:rPr>
              <a:t>Confirm all transactions have been reviewed by the cardholder and if not, address accordingly.</a:t>
            </a:r>
          </a:p>
          <a:p>
            <a:pPr marL="763643" lvl="1" indent="-295296" defTabSz="946218" eaLnBrk="0" fontAlgn="base" hangingPunct="0">
              <a:spcBef>
                <a:spcPct val="20000"/>
              </a:spcBef>
              <a:spcAft>
                <a:spcPct val="0"/>
              </a:spcAft>
              <a:buFontTx/>
              <a:buChar char="–"/>
            </a:pPr>
            <a:r>
              <a:rPr lang="en-US" sz="1600" kern="0" dirty="0">
                <a:solidFill>
                  <a:srgbClr val="000000"/>
                </a:solidFill>
              </a:rPr>
              <a:t>Confirm that the purchases are allowed under Purchasing Card policies</a:t>
            </a:r>
          </a:p>
          <a:p>
            <a:pPr marL="763643" lvl="1" indent="-295296" defTabSz="946218" eaLnBrk="0" fontAlgn="base" hangingPunct="0">
              <a:spcBef>
                <a:spcPct val="20000"/>
              </a:spcBef>
              <a:spcAft>
                <a:spcPct val="0"/>
              </a:spcAft>
              <a:buFontTx/>
              <a:buChar char="–"/>
            </a:pPr>
            <a:r>
              <a:rPr lang="en-US" sz="1600" kern="0" dirty="0">
                <a:solidFill>
                  <a:srgbClr val="000000"/>
                </a:solidFill>
              </a:rPr>
              <a:t>Verify the correctness and appropriateness of the account distribution as relates to the cardholder</a:t>
            </a:r>
          </a:p>
          <a:p>
            <a:pPr marL="763643" lvl="1" indent="-295296" defTabSz="946218" eaLnBrk="0" fontAlgn="base" hangingPunct="0">
              <a:spcBef>
                <a:spcPct val="20000"/>
              </a:spcBef>
              <a:spcAft>
                <a:spcPct val="0"/>
              </a:spcAft>
              <a:buFontTx/>
              <a:buChar char="–"/>
            </a:pPr>
            <a:r>
              <a:rPr lang="en-US" sz="1600" kern="0" dirty="0">
                <a:solidFill>
                  <a:srgbClr val="000000"/>
                </a:solidFill>
              </a:rPr>
              <a:t>Check for sales tax incurred and take appropriate action for any recovery. A copy of the University’s tax exempt status document  is included in this manual and found in the General Counsel’s website.</a:t>
            </a:r>
          </a:p>
          <a:p>
            <a:pPr marL="354038" indent="-354038" defTabSz="946218" eaLnBrk="0" fontAlgn="base" hangingPunct="0">
              <a:spcBef>
                <a:spcPct val="20000"/>
              </a:spcBef>
              <a:spcAft>
                <a:spcPct val="0"/>
              </a:spcAft>
              <a:buFontTx/>
              <a:buChar char="•"/>
            </a:pPr>
            <a:r>
              <a:rPr lang="en-US" sz="1600" kern="0" dirty="0">
                <a:solidFill>
                  <a:srgbClr val="000000"/>
                </a:solidFill>
              </a:rPr>
              <a:t>Click on the Approved box and Save.</a:t>
            </a:r>
          </a:p>
          <a:p>
            <a:pPr marL="354038" indent="-354038" defTabSz="946218" eaLnBrk="0" fontAlgn="base" hangingPunct="0">
              <a:spcBef>
                <a:spcPct val="20000"/>
              </a:spcBef>
              <a:spcAft>
                <a:spcPct val="0"/>
              </a:spcAft>
              <a:buFontTx/>
              <a:buChar char="•"/>
            </a:pPr>
            <a:r>
              <a:rPr lang="en-US" sz="1600" kern="0" dirty="0">
                <a:solidFill>
                  <a:srgbClr val="000000"/>
                </a:solidFill>
              </a:rPr>
              <a:t>Transactions must be approved by the last working day of the month.</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4476" y="838200"/>
            <a:ext cx="6588125" cy="1905000"/>
          </a:xfrm>
          <a:prstGeom prst="rect">
            <a:avLst/>
          </a:prstGeom>
        </p:spPr>
      </p:pic>
      <p:sp>
        <p:nvSpPr>
          <p:cNvPr id="7" name="Down Arrow 6"/>
          <p:cNvSpPr/>
          <p:nvPr/>
        </p:nvSpPr>
        <p:spPr>
          <a:xfrm>
            <a:off x="7682484" y="1676400"/>
            <a:ext cx="242316"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1134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152400"/>
            <a:ext cx="6172200" cy="457200"/>
          </a:xfrm>
        </p:spPr>
        <p:txBody>
          <a:bodyPr>
            <a:normAutofit/>
          </a:bodyPr>
          <a:lstStyle/>
          <a:p>
            <a:r>
              <a:rPr lang="en-US" sz="2400" dirty="0"/>
              <a:t>Multi-Select for Mass Update or Export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685800"/>
            <a:ext cx="6172200" cy="3505200"/>
          </a:xfrm>
          <a:prstGeom prst="rect">
            <a:avLst/>
          </a:prstGeom>
        </p:spPr>
      </p:pic>
      <p:sp>
        <p:nvSpPr>
          <p:cNvPr id="5" name="TextBox 4"/>
          <p:cNvSpPr txBox="1"/>
          <p:nvPr/>
        </p:nvSpPr>
        <p:spPr>
          <a:xfrm>
            <a:off x="3124200" y="4343402"/>
            <a:ext cx="5715000" cy="4351961"/>
          </a:xfrm>
          <a:prstGeom prst="rect">
            <a:avLst/>
          </a:prstGeom>
          <a:noFill/>
        </p:spPr>
        <p:txBody>
          <a:bodyPr wrap="square" rtlCol="0">
            <a:spAutoFit/>
          </a:bodyPr>
          <a:lstStyle/>
          <a:p>
            <a:r>
              <a:rPr lang="en-US" sz="1600" dirty="0"/>
              <a:t>Multi-select allows you to choose and work with some or all transactions in a given view. </a:t>
            </a:r>
          </a:p>
          <a:p>
            <a:r>
              <a:rPr lang="en-US" sz="1600" b="1" dirty="0"/>
              <a:t>Select All Pages</a:t>
            </a:r>
            <a:r>
              <a:rPr lang="en-US" sz="1600" dirty="0"/>
              <a:t> link at the top of the List page will check every record of every screen of transactions.</a:t>
            </a:r>
          </a:p>
          <a:p>
            <a:r>
              <a:rPr lang="en-US" sz="1600" dirty="0"/>
              <a:t>To select only a few transactions at once, click the checkbox next to each Transaction. </a:t>
            </a:r>
          </a:p>
          <a:p>
            <a:r>
              <a:rPr lang="en-US" sz="1600" dirty="0"/>
              <a:t> </a:t>
            </a:r>
          </a:p>
          <a:p>
            <a:r>
              <a:rPr lang="en-US" sz="1600" dirty="0"/>
              <a:t>From the bottom of this screen you can Review, Approve or Export the specific transactions you choose: </a:t>
            </a:r>
          </a:p>
          <a:p>
            <a:pPr lvl="1" eaLnBrk="0" fontAlgn="base" hangingPunct="0">
              <a:spcBef>
                <a:spcPct val="30000"/>
              </a:spcBef>
              <a:spcAft>
                <a:spcPct val="0"/>
              </a:spcAft>
              <a:defRPr/>
            </a:pPr>
            <a:endParaRPr lang="en-US" sz="1600" dirty="0"/>
          </a:p>
          <a:p>
            <a:pPr lvl="1">
              <a:buFont typeface="Arial" pitchFamily="34" charset="0"/>
              <a:buChar char="•"/>
            </a:pPr>
            <a:r>
              <a:rPr lang="en-US" sz="1600" dirty="0"/>
              <a:t> To Review or Approve, click on the applicable  button and these transactions will be updated and marked accordingly. </a:t>
            </a:r>
          </a:p>
          <a:p>
            <a:pPr lvl="1"/>
            <a:r>
              <a:rPr lang="en-US" sz="1600" b="1" dirty="0"/>
              <a:t>Extreme caution should be used with this function.</a:t>
            </a:r>
            <a:br>
              <a:rPr lang="en-US" sz="1600" b="1" dirty="0"/>
            </a:br>
            <a:endParaRPr lang="en-US" sz="1600" b="1" dirty="0"/>
          </a:p>
          <a:p>
            <a:pPr lvl="1">
              <a:buFont typeface="Arial" pitchFamily="34" charset="0"/>
              <a:buChar char="•"/>
            </a:pPr>
            <a:r>
              <a:rPr lang="en-US" sz="1600" dirty="0"/>
              <a:t> To Export, simply click on the Export button to be given an option for the type of resulting download needed.</a:t>
            </a:r>
          </a:p>
          <a:p>
            <a:pPr lvl="1">
              <a:buFont typeface="Arial" pitchFamily="34" charset="0"/>
              <a:buChar char="•"/>
            </a:pPr>
            <a:endParaRPr lang="en-US" sz="1600" dirty="0"/>
          </a:p>
        </p:txBody>
      </p:sp>
    </p:spTree>
    <p:extLst>
      <p:ext uri="{BB962C8B-B14F-4D97-AF65-F5344CB8AC3E}">
        <p14:creationId xmlns:p14="http://schemas.microsoft.com/office/powerpoint/2010/main" val="1921021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152400"/>
            <a:ext cx="6172200" cy="457200"/>
          </a:xfrm>
        </p:spPr>
        <p:txBody>
          <a:bodyPr>
            <a:normAutofit/>
          </a:bodyPr>
          <a:lstStyle/>
          <a:p>
            <a:r>
              <a:rPr lang="en-US" sz="2400" dirty="0"/>
              <a:t>Querying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609601"/>
            <a:ext cx="6324600" cy="3429000"/>
          </a:xfrm>
          <a:prstGeom prst="rect">
            <a:avLst/>
          </a:prstGeom>
        </p:spPr>
      </p:pic>
      <p:sp>
        <p:nvSpPr>
          <p:cNvPr id="4" name="TextBox 3"/>
          <p:cNvSpPr txBox="1"/>
          <p:nvPr/>
        </p:nvSpPr>
        <p:spPr>
          <a:xfrm>
            <a:off x="2895601" y="4343402"/>
            <a:ext cx="6324600" cy="4031873"/>
          </a:xfrm>
          <a:prstGeom prst="rect">
            <a:avLst/>
          </a:prstGeom>
          <a:noFill/>
        </p:spPr>
        <p:txBody>
          <a:bodyPr wrap="square" rtlCol="0">
            <a:spAutoFit/>
          </a:bodyPr>
          <a:lstStyle/>
          <a:p>
            <a:r>
              <a:rPr lang="en-US" sz="1600" b="1" dirty="0"/>
              <a:t>New Query </a:t>
            </a:r>
            <a:r>
              <a:rPr lang="en-US" sz="1600" dirty="0"/>
              <a:t>is quick access to last 30 days limited to criteria listed. </a:t>
            </a:r>
          </a:p>
          <a:p>
            <a:endParaRPr lang="en-US" sz="1600" dirty="0"/>
          </a:p>
          <a:p>
            <a:r>
              <a:rPr lang="en-US" sz="1600" dirty="0"/>
              <a:t>To include data older than 30 days, The </a:t>
            </a:r>
            <a:r>
              <a:rPr lang="en-US" sz="1600" b="1" dirty="0"/>
              <a:t>Advanced </a:t>
            </a:r>
            <a:r>
              <a:rPr lang="en-US" sz="1600" dirty="0"/>
              <a:t>link is used to process an </a:t>
            </a:r>
            <a:r>
              <a:rPr lang="en-US" sz="1600" b="1" dirty="0"/>
              <a:t>Advanced Query.</a:t>
            </a:r>
            <a:r>
              <a:rPr lang="en-US" sz="1600" dirty="0"/>
              <a:t> </a:t>
            </a:r>
          </a:p>
          <a:p>
            <a:r>
              <a:rPr lang="en-US" sz="1600" dirty="0"/>
              <a:t> </a:t>
            </a:r>
          </a:p>
          <a:p>
            <a:r>
              <a:rPr lang="en-US" sz="1600" b="1" dirty="0"/>
              <a:t>Query</a:t>
            </a:r>
            <a:r>
              <a:rPr lang="en-US" sz="1600" dirty="0"/>
              <a:t> can also be found under the Transaction header on the home page. </a:t>
            </a:r>
          </a:p>
          <a:p>
            <a:endParaRPr lang="en-US" sz="1600" dirty="0"/>
          </a:p>
          <a:p>
            <a:pPr marL="685849" lvl="1" indent="-228616">
              <a:buFont typeface="+mj-lt"/>
              <a:buAutoNum type="arabicPeriod"/>
            </a:pPr>
            <a:r>
              <a:rPr lang="en-US" sz="1600" dirty="0"/>
              <a:t>Enter a date range (Required)</a:t>
            </a:r>
          </a:p>
          <a:p>
            <a:pPr marL="1143082" lvl="2" indent="-228616">
              <a:buFont typeface="+mj-lt"/>
              <a:buAutoNum type="alphaLcPeriod"/>
            </a:pPr>
            <a:r>
              <a:rPr lang="en-US" sz="1600" dirty="0"/>
              <a:t>Use the Operation box to select different options for date ranges.</a:t>
            </a:r>
          </a:p>
          <a:p>
            <a:pPr marL="1143082" lvl="2" indent="-228616">
              <a:buFont typeface="+mj-lt"/>
              <a:buAutoNum type="alphaLcPeriod"/>
            </a:pPr>
            <a:r>
              <a:rPr lang="en-US" sz="1600" dirty="0"/>
              <a:t>Set criteria or delete any pre-populated line (optional)</a:t>
            </a:r>
          </a:p>
          <a:p>
            <a:pPr marL="1143082" lvl="2" indent="-228616">
              <a:buFont typeface="+mj-lt"/>
              <a:buAutoNum type="alphaLcPeriod"/>
            </a:pPr>
            <a:r>
              <a:rPr lang="en-US" sz="1600" dirty="0"/>
              <a:t>Limit by hierarchy (optional)</a:t>
            </a:r>
          </a:p>
          <a:p>
            <a:pPr marL="1143082" lvl="2" indent="-228616">
              <a:buFont typeface="+mj-lt"/>
              <a:buAutoNum type="alphaLcPeriod"/>
            </a:pPr>
            <a:r>
              <a:rPr lang="en-US" sz="1600" dirty="0"/>
              <a:t>Set the sort order of the columns (optional)</a:t>
            </a:r>
          </a:p>
          <a:p>
            <a:pPr marL="685849" lvl="1" indent="-228616">
              <a:buFont typeface="+mj-lt"/>
              <a:buAutoNum type="arabicPeriod"/>
            </a:pPr>
            <a:r>
              <a:rPr lang="en-US" sz="1600" dirty="0"/>
              <a:t> </a:t>
            </a:r>
            <a:r>
              <a:rPr lang="en-US" sz="1600" b="1" dirty="0"/>
              <a:t>Process</a:t>
            </a:r>
            <a:r>
              <a:rPr lang="en-US" sz="1600" dirty="0"/>
              <a:t> the query.</a:t>
            </a:r>
          </a:p>
          <a:p>
            <a:pPr marL="685849" lvl="1" indent="-228616">
              <a:buFont typeface="+mj-lt"/>
              <a:buAutoNum type="arabicPeriod"/>
            </a:pPr>
            <a:r>
              <a:rPr lang="en-US" sz="1600" dirty="0"/>
              <a:t> </a:t>
            </a:r>
            <a:r>
              <a:rPr lang="en-US" sz="1600" b="1" dirty="0"/>
              <a:t>Save</a:t>
            </a:r>
            <a:r>
              <a:rPr lang="en-US" sz="1600" dirty="0"/>
              <a:t> query, if desired.</a:t>
            </a:r>
          </a:p>
          <a:p>
            <a:pPr marL="685849" lvl="1" indent="-228616">
              <a:buFont typeface="+mj-lt"/>
              <a:buAutoNum type="arabicPeriod"/>
            </a:pPr>
            <a:r>
              <a:rPr lang="en-US" sz="1600" dirty="0"/>
              <a:t> </a:t>
            </a:r>
            <a:r>
              <a:rPr lang="en-US" sz="1600" b="1" dirty="0"/>
              <a:t>Name</a:t>
            </a:r>
            <a:r>
              <a:rPr lang="en-US" sz="1600" dirty="0"/>
              <a:t> the query, if desired.</a:t>
            </a:r>
          </a:p>
        </p:txBody>
      </p:sp>
    </p:spTree>
    <p:extLst>
      <p:ext uri="{BB962C8B-B14F-4D97-AF65-F5344CB8AC3E}">
        <p14:creationId xmlns:p14="http://schemas.microsoft.com/office/powerpoint/2010/main" val="3638102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152400"/>
            <a:ext cx="6172200" cy="609600"/>
          </a:xfrm>
        </p:spPr>
        <p:txBody>
          <a:bodyPr>
            <a:normAutofit/>
          </a:bodyPr>
          <a:lstStyle/>
          <a:p>
            <a:r>
              <a:rPr lang="en-US" sz="2400" dirty="0"/>
              <a:t>Electronic Statement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2668" y="1143000"/>
            <a:ext cx="6746132" cy="3200401"/>
          </a:xfrm>
          <a:prstGeom prst="rect">
            <a:avLst/>
          </a:prstGeom>
        </p:spPr>
      </p:pic>
      <p:sp>
        <p:nvSpPr>
          <p:cNvPr id="5" name="Right Arrow 4"/>
          <p:cNvSpPr/>
          <p:nvPr/>
        </p:nvSpPr>
        <p:spPr>
          <a:xfrm>
            <a:off x="7848600" y="3048000"/>
            <a:ext cx="60960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TextBox 5"/>
          <p:cNvSpPr txBox="1"/>
          <p:nvPr/>
        </p:nvSpPr>
        <p:spPr>
          <a:xfrm>
            <a:off x="3124200" y="4876801"/>
            <a:ext cx="6019800" cy="3693319"/>
          </a:xfrm>
          <a:prstGeom prst="rect">
            <a:avLst/>
          </a:prstGeom>
          <a:noFill/>
        </p:spPr>
        <p:txBody>
          <a:bodyPr wrap="square" rtlCol="0">
            <a:spAutoFit/>
          </a:bodyPr>
          <a:lstStyle/>
          <a:p>
            <a:r>
              <a:rPr lang="en-US" dirty="0"/>
              <a:t>From the Transaction</a:t>
            </a:r>
            <a:r>
              <a:rPr lang="en-US" b="1" dirty="0"/>
              <a:t> </a:t>
            </a:r>
            <a:r>
              <a:rPr lang="en-US" dirty="0"/>
              <a:t> List you can select the </a:t>
            </a:r>
            <a:r>
              <a:rPr lang="en-US" b="1" dirty="0"/>
              <a:t>View Statement</a:t>
            </a:r>
            <a:r>
              <a:rPr lang="en-US" dirty="0"/>
              <a:t> link at the upper right top and you will be taken directly to your current statement. </a:t>
            </a:r>
          </a:p>
          <a:p>
            <a:r>
              <a:rPr lang="en-US" dirty="0"/>
              <a:t>You can also access your Electronic Statement directly from the Transaction header.</a:t>
            </a:r>
          </a:p>
          <a:p>
            <a:endParaRPr lang="en-US" dirty="0"/>
          </a:p>
          <a:p>
            <a:r>
              <a:rPr lang="en-US" dirty="0"/>
              <a:t>A printed copy of this Statement must be included with receipts, invoices, internet confirmations, etc. and any other supporting documentation for each monthly cycle.</a:t>
            </a:r>
          </a:p>
          <a:p>
            <a:endParaRPr lang="en-US" dirty="0"/>
          </a:p>
          <a:p>
            <a:r>
              <a:rPr lang="en-US" dirty="0"/>
              <a:t>No statement is generated if there is no activity in that cycle.</a:t>
            </a:r>
          </a:p>
          <a:p>
            <a:r>
              <a:rPr lang="en-US" dirty="0"/>
              <a:t> </a:t>
            </a:r>
          </a:p>
          <a:p>
            <a:endParaRPr lang="en-US" dirty="0"/>
          </a:p>
        </p:txBody>
      </p:sp>
      <p:sp>
        <p:nvSpPr>
          <p:cNvPr id="7" name="Down Arrow 6"/>
          <p:cNvSpPr/>
          <p:nvPr/>
        </p:nvSpPr>
        <p:spPr>
          <a:xfrm>
            <a:off x="3124200" y="762001"/>
            <a:ext cx="152400" cy="3809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7728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228600"/>
            <a:ext cx="6172200" cy="533400"/>
          </a:xfrm>
        </p:spPr>
        <p:txBody>
          <a:bodyPr>
            <a:normAutofit/>
          </a:bodyPr>
          <a:lstStyle/>
          <a:p>
            <a:r>
              <a:rPr lang="en-US" sz="2400" dirty="0"/>
              <a:t>Reports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914400"/>
            <a:ext cx="5638800" cy="16764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2590800"/>
            <a:ext cx="6400800" cy="3276600"/>
          </a:xfrm>
          <a:prstGeom prst="rect">
            <a:avLst/>
          </a:prstGeom>
        </p:spPr>
      </p:pic>
      <p:sp>
        <p:nvSpPr>
          <p:cNvPr id="6" name="TextBox 5"/>
          <p:cNvSpPr txBox="1"/>
          <p:nvPr/>
        </p:nvSpPr>
        <p:spPr>
          <a:xfrm>
            <a:off x="2895600" y="6019801"/>
            <a:ext cx="6400800" cy="2114425"/>
          </a:xfrm>
          <a:prstGeom prst="rect">
            <a:avLst/>
          </a:prstGeom>
          <a:noFill/>
        </p:spPr>
        <p:txBody>
          <a:bodyPr wrap="square" rtlCol="0">
            <a:spAutoFit/>
          </a:bodyPr>
          <a:lstStyle/>
          <a:p>
            <a:r>
              <a:rPr lang="en-US" dirty="0"/>
              <a:t>The </a:t>
            </a:r>
            <a:r>
              <a:rPr lang="en-US" b="1" dirty="0"/>
              <a:t>Report List</a:t>
            </a:r>
            <a:r>
              <a:rPr lang="en-US" dirty="0"/>
              <a:t> screen displays a list of reports that you have access to. </a:t>
            </a:r>
          </a:p>
          <a:p>
            <a:r>
              <a:rPr lang="en-US" dirty="0"/>
              <a:t>You can change the </a:t>
            </a:r>
            <a:r>
              <a:rPr lang="en-US" b="1" dirty="0"/>
              <a:t>Report Type </a:t>
            </a:r>
            <a:r>
              <a:rPr lang="en-US" dirty="0"/>
              <a:t>to filter your report list by different categories – </a:t>
            </a:r>
            <a:r>
              <a:rPr lang="en-US" b="1" dirty="0"/>
              <a:t>Transactions</a:t>
            </a:r>
            <a:r>
              <a:rPr lang="en-US" dirty="0"/>
              <a:t> is most commonly needed.</a:t>
            </a:r>
          </a:p>
          <a:p>
            <a:pPr eaLnBrk="0" fontAlgn="base" hangingPunct="0">
              <a:spcBef>
                <a:spcPct val="30000"/>
              </a:spcBef>
              <a:spcAft>
                <a:spcPct val="0"/>
              </a:spcAft>
              <a:defRPr/>
            </a:pPr>
            <a:r>
              <a:rPr lang="en-US" dirty="0"/>
              <a:t>Click on the </a:t>
            </a:r>
            <a:r>
              <a:rPr lang="en-US" b="1" dirty="0"/>
              <a:t>Report</a:t>
            </a:r>
            <a:r>
              <a:rPr lang="en-US" dirty="0"/>
              <a:t> that you would like to process. You will be taken to a screen where you will be able to choose file format and criteria for your report. </a:t>
            </a:r>
          </a:p>
        </p:txBody>
      </p:sp>
    </p:spTree>
    <p:extLst>
      <p:ext uri="{BB962C8B-B14F-4D97-AF65-F5344CB8AC3E}">
        <p14:creationId xmlns:p14="http://schemas.microsoft.com/office/powerpoint/2010/main" val="2433823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76200"/>
            <a:ext cx="6172200" cy="685800"/>
          </a:xfrm>
        </p:spPr>
        <p:txBody>
          <a:bodyPr>
            <a:normAutofit/>
          </a:bodyPr>
          <a:lstStyle/>
          <a:p>
            <a:r>
              <a:rPr lang="en-US" sz="2400" dirty="0"/>
              <a:t>Processing a Report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1113" y="762000"/>
            <a:ext cx="5455920" cy="3581400"/>
          </a:xfrm>
          <a:prstGeom prst="rect">
            <a:avLst/>
          </a:prstGeom>
        </p:spPr>
      </p:pic>
      <p:sp>
        <p:nvSpPr>
          <p:cNvPr id="4" name="TextBox 3"/>
          <p:cNvSpPr txBox="1"/>
          <p:nvPr/>
        </p:nvSpPr>
        <p:spPr>
          <a:xfrm>
            <a:off x="3361115" y="4495802"/>
            <a:ext cx="5554287" cy="4031873"/>
          </a:xfrm>
          <a:prstGeom prst="rect">
            <a:avLst/>
          </a:prstGeom>
          <a:noFill/>
        </p:spPr>
        <p:txBody>
          <a:bodyPr wrap="square" rtlCol="0">
            <a:spAutoFit/>
          </a:bodyPr>
          <a:lstStyle/>
          <a:p>
            <a:r>
              <a:rPr lang="en-US" sz="1600" dirty="0"/>
              <a:t>Running a report is almost identical to running an advanced query. The fields available are: </a:t>
            </a:r>
          </a:p>
          <a:p>
            <a:r>
              <a:rPr lang="en-US" sz="1600" b="1" dirty="0"/>
              <a:t>Name </a:t>
            </a:r>
            <a:r>
              <a:rPr lang="en-US" sz="1600" dirty="0"/>
              <a:t> - You can name your report if you wish to save the criteria for future use.</a:t>
            </a:r>
            <a:endParaRPr lang="en-US" sz="1600" b="1" dirty="0"/>
          </a:p>
          <a:p>
            <a:r>
              <a:rPr lang="en-US" sz="1600" b="1" dirty="0"/>
              <a:t>Report Format - </a:t>
            </a:r>
            <a:r>
              <a:rPr lang="en-US" sz="1600" dirty="0"/>
              <a:t> You have a choice of Adobe PDF, Excel and CSV.</a:t>
            </a:r>
            <a:endParaRPr lang="en-US" sz="1600" b="1" dirty="0"/>
          </a:p>
          <a:p>
            <a:r>
              <a:rPr lang="en-US" sz="1600" b="1" dirty="0"/>
              <a:t>Date Range – </a:t>
            </a:r>
            <a:r>
              <a:rPr lang="en-US" sz="1600" dirty="0"/>
              <a:t>A Date Range is required to filter transactions to be included.</a:t>
            </a:r>
            <a:endParaRPr lang="en-US" sz="1600" b="1" dirty="0"/>
          </a:p>
          <a:p>
            <a:r>
              <a:rPr lang="en-US" sz="1600" b="1" dirty="0"/>
              <a:t>Criteria – </a:t>
            </a:r>
            <a:r>
              <a:rPr lang="en-US" sz="1600" dirty="0"/>
              <a:t>Adding Criteria will help further filter transactions to be included. (Optional)</a:t>
            </a:r>
            <a:endParaRPr lang="en-US" sz="1600" b="1" dirty="0"/>
          </a:p>
          <a:p>
            <a:r>
              <a:rPr lang="en-US" sz="1600" b="1" dirty="0"/>
              <a:t>Hierarchy - </a:t>
            </a:r>
            <a:r>
              <a:rPr lang="en-US" sz="1600" dirty="0"/>
              <a:t>Adding a Hierarchy will help further filter transactions to be included. (Optional)</a:t>
            </a:r>
            <a:endParaRPr lang="en-US" sz="1600" b="1" dirty="0"/>
          </a:p>
          <a:p>
            <a:r>
              <a:rPr lang="en-US" sz="1600" b="1" dirty="0"/>
              <a:t>Order by – </a:t>
            </a:r>
            <a:r>
              <a:rPr lang="en-US" sz="1600" dirty="0"/>
              <a:t>Adding Order By fields will sort transactions included in the report. (Optional) </a:t>
            </a:r>
          </a:p>
          <a:p>
            <a:endParaRPr lang="en-US" sz="1600" dirty="0"/>
          </a:p>
          <a:p>
            <a:r>
              <a:rPr lang="en-US" sz="1600" dirty="0"/>
              <a:t>Once the report has been processed, it will be available for download via </a:t>
            </a:r>
            <a:r>
              <a:rPr lang="en-US" sz="1600" b="1" dirty="0"/>
              <a:t>Reports &gt; Downloads.</a:t>
            </a:r>
            <a:endParaRPr lang="en-US" sz="1600" dirty="0"/>
          </a:p>
        </p:txBody>
      </p:sp>
    </p:spTree>
    <p:extLst>
      <p:ext uri="{BB962C8B-B14F-4D97-AF65-F5344CB8AC3E}">
        <p14:creationId xmlns:p14="http://schemas.microsoft.com/office/powerpoint/2010/main" val="980438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28600"/>
            <a:ext cx="6172200" cy="472016"/>
          </a:xfrm>
        </p:spPr>
        <p:txBody>
          <a:bodyPr>
            <a:normAutofit/>
          </a:bodyPr>
          <a:lstStyle/>
          <a:p>
            <a:r>
              <a:rPr lang="en-US" sz="2400" dirty="0"/>
              <a:t>HELP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6550" y="1143000"/>
            <a:ext cx="6438900" cy="3352800"/>
          </a:xfrm>
          <a:prstGeom prst="rect">
            <a:avLst/>
          </a:prstGeom>
        </p:spPr>
      </p:pic>
      <p:sp>
        <p:nvSpPr>
          <p:cNvPr id="4" name="TextBox 3"/>
          <p:cNvSpPr txBox="1"/>
          <p:nvPr/>
        </p:nvSpPr>
        <p:spPr>
          <a:xfrm>
            <a:off x="3276600" y="4876801"/>
            <a:ext cx="5562600" cy="3970318"/>
          </a:xfrm>
          <a:prstGeom prst="rect">
            <a:avLst/>
          </a:prstGeom>
          <a:noFill/>
        </p:spPr>
        <p:txBody>
          <a:bodyPr wrap="square" rtlCol="0">
            <a:spAutoFit/>
          </a:bodyPr>
          <a:lstStyle/>
          <a:p>
            <a:r>
              <a:rPr lang="en-US" dirty="0"/>
              <a:t>You will find the </a:t>
            </a:r>
            <a:r>
              <a:rPr lang="en-US" b="1" dirty="0"/>
              <a:t>Help Module</a:t>
            </a:r>
            <a:r>
              <a:rPr lang="en-US" dirty="0"/>
              <a:t> listed on your main task bar alongside the </a:t>
            </a:r>
            <a:r>
              <a:rPr lang="en-US" b="1" dirty="0"/>
              <a:t>Transactions and</a:t>
            </a:r>
            <a:r>
              <a:rPr lang="en-US" dirty="0"/>
              <a:t> </a:t>
            </a:r>
            <a:r>
              <a:rPr lang="en-US" b="1" dirty="0"/>
              <a:t>Reports</a:t>
            </a:r>
            <a:r>
              <a:rPr lang="en-US" dirty="0"/>
              <a:t>.</a:t>
            </a:r>
          </a:p>
          <a:p>
            <a:r>
              <a:rPr lang="en-US" dirty="0"/>
              <a:t> </a:t>
            </a:r>
          </a:p>
          <a:p>
            <a:pPr lvl="1">
              <a:buFont typeface="Arial" pitchFamily="34" charset="0"/>
              <a:buChar char="•"/>
            </a:pPr>
            <a:r>
              <a:rPr lang="en-US" b="1" dirty="0"/>
              <a:t>  Help For This Page</a:t>
            </a:r>
            <a:r>
              <a:rPr lang="en-US" dirty="0"/>
              <a:t> allows you to access the </a:t>
            </a:r>
            <a:r>
              <a:rPr lang="en-US" b="1" dirty="0"/>
              <a:t>Help Guide</a:t>
            </a:r>
            <a:r>
              <a:rPr lang="en-US" dirty="0"/>
              <a:t> from any page within </a:t>
            </a:r>
            <a:r>
              <a:rPr lang="en-US" dirty="0" err="1"/>
              <a:t>PaymentNet</a:t>
            </a:r>
            <a:r>
              <a:rPr lang="en-US" dirty="0"/>
              <a:t>.</a:t>
            </a:r>
          </a:p>
          <a:p>
            <a:pPr lvl="1"/>
            <a:endParaRPr lang="en-US" dirty="0"/>
          </a:p>
          <a:p>
            <a:pPr lvl="1">
              <a:buFont typeface="Arial" pitchFamily="34" charset="0"/>
              <a:buChar char="•"/>
            </a:pPr>
            <a:r>
              <a:rPr lang="en-US" b="1" dirty="0"/>
              <a:t>  Help Index </a:t>
            </a:r>
            <a:r>
              <a:rPr lang="en-US" dirty="0"/>
              <a:t>takes you to the entire help information guide from which you can begin a search. </a:t>
            </a:r>
          </a:p>
          <a:p>
            <a:r>
              <a:rPr lang="en-US" dirty="0"/>
              <a:t>For example, if you select </a:t>
            </a:r>
            <a:r>
              <a:rPr lang="en-US" b="1" dirty="0"/>
              <a:t>Help For This Page</a:t>
            </a:r>
            <a:r>
              <a:rPr lang="en-US" dirty="0"/>
              <a:t> from the </a:t>
            </a:r>
            <a:r>
              <a:rPr lang="en-US" b="1" i="1" dirty="0"/>
              <a:t>Transactions &gt; Manage</a:t>
            </a:r>
            <a:r>
              <a:rPr lang="en-US" dirty="0"/>
              <a:t> screen as shown above, you will see an overview of the screen as well as links to each of the actions that can be performed from that screen.</a:t>
            </a:r>
          </a:p>
          <a:p>
            <a:endParaRPr lang="en-US" b="1" dirty="0">
              <a:latin typeface="Arial" pitchFamily="34" charset="0"/>
              <a:cs typeface="Arial" pitchFamily="34" charset="0"/>
            </a:endParaRPr>
          </a:p>
        </p:txBody>
      </p:sp>
    </p:spTree>
    <p:extLst>
      <p:ext uri="{BB962C8B-B14F-4D97-AF65-F5344CB8AC3E}">
        <p14:creationId xmlns:p14="http://schemas.microsoft.com/office/powerpoint/2010/main" val="1293349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366184"/>
            <a:ext cx="6172200" cy="472016"/>
          </a:xfrm>
        </p:spPr>
        <p:txBody>
          <a:bodyPr>
            <a:normAutofit/>
          </a:bodyPr>
          <a:lstStyle/>
          <a:p>
            <a:r>
              <a:rPr lang="en-US" sz="2400" dirty="0"/>
              <a:t>Set Password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066802"/>
            <a:ext cx="11201400" cy="5029199"/>
          </a:xfrm>
          <a:prstGeom prst="rect">
            <a:avLst/>
          </a:prstGeom>
        </p:spPr>
      </p:pic>
      <p:sp>
        <p:nvSpPr>
          <p:cNvPr id="5" name="TextBox 4"/>
          <p:cNvSpPr txBox="1"/>
          <p:nvPr/>
        </p:nvSpPr>
        <p:spPr>
          <a:xfrm>
            <a:off x="3162301" y="6096001"/>
            <a:ext cx="6019799" cy="2668423"/>
          </a:xfrm>
          <a:prstGeom prst="rect">
            <a:avLst/>
          </a:prstGeom>
          <a:noFill/>
        </p:spPr>
        <p:txBody>
          <a:bodyPr wrap="square" rtlCol="0">
            <a:spAutoFit/>
          </a:bodyPr>
          <a:lstStyle/>
          <a:p>
            <a:pPr eaLnBrk="0" fontAlgn="base" hangingPunct="0">
              <a:spcBef>
                <a:spcPct val="30000"/>
              </a:spcBef>
              <a:spcAft>
                <a:spcPct val="0"/>
              </a:spcAft>
              <a:defRPr/>
            </a:pPr>
            <a:r>
              <a:rPr lang="en-US" dirty="0"/>
              <a:t>For the </a:t>
            </a:r>
            <a:r>
              <a:rPr lang="en-US" b="1" dirty="0"/>
              <a:t>First Time Log In Setup </a:t>
            </a:r>
            <a:r>
              <a:rPr lang="en-US" dirty="0"/>
              <a:t>screen, you must complete four steps.</a:t>
            </a:r>
          </a:p>
          <a:p>
            <a:pPr eaLnBrk="0" fontAlgn="base" hangingPunct="0">
              <a:spcBef>
                <a:spcPct val="30000"/>
              </a:spcBef>
              <a:spcAft>
                <a:spcPct val="0"/>
              </a:spcAft>
              <a:defRPr/>
            </a:pPr>
            <a:r>
              <a:rPr lang="en-US" dirty="0"/>
              <a:t>The first step is to create and confirm your day to day password.  As you are creating your new password, keep in the mind the </a:t>
            </a:r>
            <a:r>
              <a:rPr lang="en-US" b="1" dirty="0"/>
              <a:t>Password Requirements.</a:t>
            </a:r>
            <a:endParaRPr lang="en-US" dirty="0">
              <a:cs typeface="Arial" pitchFamily="34" charset="0"/>
            </a:endParaRPr>
          </a:p>
          <a:p>
            <a:pPr>
              <a:lnSpc>
                <a:spcPct val="100000"/>
              </a:lnSpc>
            </a:pPr>
            <a:r>
              <a:rPr lang="en-US" dirty="0">
                <a:cs typeface="Arial" pitchFamily="34" charset="0"/>
              </a:rPr>
              <a:t>There are standards for creating passwords as ind</a:t>
            </a:r>
            <a:r>
              <a:rPr lang="en-US" dirty="0"/>
              <a:t>icated on the screen itself. </a:t>
            </a:r>
          </a:p>
          <a:p>
            <a:pPr>
              <a:lnSpc>
                <a:spcPct val="100000"/>
              </a:lnSpc>
            </a:pPr>
            <a:r>
              <a:rPr lang="en-US" dirty="0">
                <a:cs typeface="Arial" pitchFamily="34" charset="0"/>
              </a:rPr>
              <a:t>Once you are finished creating your new password, click on </a:t>
            </a:r>
            <a:r>
              <a:rPr lang="en-US" b="1" dirty="0">
                <a:cs typeface="Arial" pitchFamily="34" charset="0"/>
              </a:rPr>
              <a:t>Next </a:t>
            </a:r>
            <a:r>
              <a:rPr lang="en-US" dirty="0">
                <a:cs typeface="Arial" pitchFamily="34" charset="0"/>
              </a:rPr>
              <a:t>to submit and complete the first step.</a:t>
            </a:r>
            <a:endParaRPr lang="en-US" dirty="0"/>
          </a:p>
        </p:txBody>
      </p:sp>
    </p:spTree>
    <p:extLst>
      <p:ext uri="{BB962C8B-B14F-4D97-AF65-F5344CB8AC3E}">
        <p14:creationId xmlns:p14="http://schemas.microsoft.com/office/powerpoint/2010/main" val="4194568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228600"/>
            <a:ext cx="6172200" cy="533400"/>
          </a:xfrm>
        </p:spPr>
        <p:txBody>
          <a:bodyPr>
            <a:normAutofit/>
          </a:bodyPr>
          <a:lstStyle/>
          <a:p>
            <a:r>
              <a:rPr lang="en-US" sz="2400" dirty="0"/>
              <a:t>Help Index</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762001"/>
            <a:ext cx="6324600" cy="3962400"/>
          </a:xfrm>
          <a:prstGeom prst="rect">
            <a:avLst/>
          </a:prstGeom>
        </p:spPr>
      </p:pic>
      <p:sp>
        <p:nvSpPr>
          <p:cNvPr id="4" name="TextBox 3"/>
          <p:cNvSpPr txBox="1"/>
          <p:nvPr/>
        </p:nvSpPr>
        <p:spPr>
          <a:xfrm>
            <a:off x="2971800" y="4724401"/>
            <a:ext cx="5943600" cy="3570208"/>
          </a:xfrm>
          <a:prstGeom prst="rect">
            <a:avLst/>
          </a:prstGeom>
          <a:noFill/>
        </p:spPr>
        <p:txBody>
          <a:bodyPr wrap="square" rtlCol="0">
            <a:spAutoFit/>
          </a:bodyPr>
          <a:lstStyle/>
          <a:p>
            <a:r>
              <a:rPr lang="en-US" sz="1600" dirty="0"/>
              <a:t>The </a:t>
            </a:r>
            <a:r>
              <a:rPr lang="en-US" sz="1600" b="1" dirty="0"/>
              <a:t>Help Index</a:t>
            </a:r>
            <a:r>
              <a:rPr lang="en-US" sz="1600" dirty="0"/>
              <a:t> allows you to search in various ways. </a:t>
            </a:r>
          </a:p>
          <a:p>
            <a:pPr marL="457233" lvl="2">
              <a:spcBef>
                <a:spcPct val="0"/>
              </a:spcBef>
              <a:spcAft>
                <a:spcPts val="1200"/>
              </a:spcAft>
              <a:buClr>
                <a:srgbClr val="000000"/>
              </a:buClr>
              <a:buFont typeface="Arial" pitchFamily="34" charset="0"/>
              <a:buChar char="•"/>
            </a:pPr>
            <a:r>
              <a:rPr lang="en-US" sz="1600" b="1" dirty="0">
                <a:solidFill>
                  <a:srgbClr val="000000"/>
                </a:solidFill>
              </a:rPr>
              <a:t>  Contents</a:t>
            </a:r>
          </a:p>
          <a:p>
            <a:pPr marL="457233" lvl="2">
              <a:spcBef>
                <a:spcPct val="0"/>
              </a:spcBef>
              <a:spcAft>
                <a:spcPts val="1200"/>
              </a:spcAft>
              <a:buClr>
                <a:srgbClr val="000000"/>
              </a:buClr>
              <a:buFont typeface="Arial" pitchFamily="34" charset="0"/>
              <a:buChar char="•"/>
            </a:pPr>
            <a:r>
              <a:rPr lang="en-US" sz="1600" b="1" dirty="0">
                <a:solidFill>
                  <a:srgbClr val="000000"/>
                </a:solidFill>
              </a:rPr>
              <a:t>   Index</a:t>
            </a:r>
          </a:p>
          <a:p>
            <a:pPr lvl="1">
              <a:spcBef>
                <a:spcPct val="0"/>
              </a:spcBef>
              <a:spcAft>
                <a:spcPts val="1200"/>
              </a:spcAft>
              <a:buClr>
                <a:srgbClr val="000000"/>
              </a:buClr>
              <a:buFont typeface="Arial" pitchFamily="34" charset="0"/>
              <a:buChar char="•"/>
            </a:pPr>
            <a:r>
              <a:rPr lang="en-US" sz="1600" b="1" dirty="0">
                <a:solidFill>
                  <a:srgbClr val="000000"/>
                </a:solidFill>
              </a:rPr>
              <a:t>  Search</a:t>
            </a:r>
          </a:p>
          <a:p>
            <a:pPr lvl="1">
              <a:spcBef>
                <a:spcPct val="0"/>
              </a:spcBef>
              <a:spcAft>
                <a:spcPts val="1200"/>
              </a:spcAft>
              <a:buClr>
                <a:srgbClr val="000000"/>
              </a:buClr>
              <a:buFont typeface="Arial" pitchFamily="34" charset="0"/>
              <a:buChar char="•"/>
            </a:pPr>
            <a:r>
              <a:rPr lang="en-US" sz="1600" b="1" dirty="0">
                <a:solidFill>
                  <a:srgbClr val="000000"/>
                </a:solidFill>
              </a:rPr>
              <a:t>  Glossary</a:t>
            </a:r>
          </a:p>
          <a:p>
            <a:pPr lvl="1">
              <a:spcBef>
                <a:spcPct val="0"/>
              </a:spcBef>
              <a:spcAft>
                <a:spcPts val="1200"/>
              </a:spcAft>
              <a:buClr>
                <a:srgbClr val="000000"/>
              </a:buClr>
              <a:buFont typeface="Arial" pitchFamily="34" charset="0"/>
              <a:buChar char="•"/>
            </a:pPr>
            <a:r>
              <a:rPr lang="en-US" sz="1600" dirty="0"/>
              <a:t>Also note that you will always see a Topic Tree on the left hand side for faster access to key topics found within </a:t>
            </a:r>
            <a:r>
              <a:rPr lang="en-US" sz="1600" dirty="0" err="1"/>
              <a:t>PaymentNet</a:t>
            </a:r>
            <a:r>
              <a:rPr lang="en-US" sz="1600" dirty="0"/>
              <a:t>. </a:t>
            </a:r>
          </a:p>
          <a:p>
            <a:r>
              <a:rPr lang="en-US" sz="1600" dirty="0"/>
              <a:t>It is strongly encouraged that you always refer to the </a:t>
            </a:r>
            <a:r>
              <a:rPr lang="en-US" sz="1600" b="1" dirty="0"/>
              <a:t>Help Index </a:t>
            </a:r>
            <a:r>
              <a:rPr lang="en-US" sz="1600" dirty="0"/>
              <a:t>or </a:t>
            </a:r>
            <a:r>
              <a:rPr lang="en-US" sz="1600" b="1" dirty="0"/>
              <a:t>Help For This Page</a:t>
            </a:r>
            <a:r>
              <a:rPr lang="en-US" sz="1600" dirty="0"/>
              <a:t> whenever you have a question about a process, a procedure, a term or if you just need clarification of how to perform a task correctly.</a:t>
            </a:r>
          </a:p>
        </p:txBody>
      </p:sp>
    </p:spTree>
    <p:extLst>
      <p:ext uri="{BB962C8B-B14F-4D97-AF65-F5344CB8AC3E}">
        <p14:creationId xmlns:p14="http://schemas.microsoft.com/office/powerpoint/2010/main" val="501374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a:t>
            </a:r>
          </a:p>
        </p:txBody>
      </p:sp>
      <p:sp>
        <p:nvSpPr>
          <p:cNvPr id="5" name="TextBox 4"/>
          <p:cNvSpPr txBox="1"/>
          <p:nvPr/>
        </p:nvSpPr>
        <p:spPr>
          <a:xfrm>
            <a:off x="381000" y="2971800"/>
            <a:ext cx="11430000" cy="5078313"/>
          </a:xfrm>
          <a:prstGeom prst="rect">
            <a:avLst/>
          </a:prstGeom>
          <a:noFill/>
        </p:spPr>
        <p:txBody>
          <a:bodyPr wrap="square" rtlCol="0">
            <a:spAutoFit/>
          </a:bodyPr>
          <a:lstStyle/>
          <a:p>
            <a:pPr algn="ctr"/>
            <a:r>
              <a:rPr lang="en-US" sz="2400" b="1" dirty="0"/>
              <a:t>Corporate Card Administration</a:t>
            </a:r>
            <a:endParaRPr lang="en-US" sz="2400" dirty="0"/>
          </a:p>
          <a:p>
            <a:pPr lvl="0"/>
            <a:endParaRPr lang="en-US" b="1" dirty="0"/>
          </a:p>
          <a:p>
            <a:pPr lvl="0"/>
            <a:r>
              <a:rPr lang="en-US" b="1" dirty="0"/>
              <a:t>Phyllis Douglas - Administrator	 			                                                     ……………….. 314-2675</a:t>
            </a:r>
            <a:endParaRPr lang="en-US" dirty="0"/>
          </a:p>
          <a:p>
            <a:pPr lvl="0"/>
            <a:r>
              <a:rPr lang="en-US" b="1" dirty="0"/>
              <a:t>Yolanda Thomas – Asst. Administrator			                                                                      ...………………314-7364</a:t>
            </a:r>
            <a:endParaRPr lang="en-US" dirty="0"/>
          </a:p>
          <a:p>
            <a:pPr lvl="0"/>
            <a:r>
              <a:rPr lang="en-US" b="1" dirty="0"/>
              <a:t>Linda Rolland – Asst. Administrator				                                                    ………………… 865-5216</a:t>
            </a:r>
            <a:r>
              <a:rPr lang="en-US" dirty="0"/>
              <a:t> </a:t>
            </a:r>
          </a:p>
          <a:p>
            <a:pPr algn="ctr"/>
            <a:r>
              <a:rPr lang="en-US" sz="2400" b="1" dirty="0"/>
              <a:t>Accounts Payable </a:t>
            </a:r>
          </a:p>
          <a:p>
            <a:r>
              <a:rPr lang="en-US" b="1" dirty="0"/>
              <a:t>AP Manager	</a:t>
            </a:r>
            <a:r>
              <a:rPr lang="en-US" dirty="0"/>
              <a:t>							</a:t>
            </a:r>
            <a:r>
              <a:rPr lang="en-US" b="1" dirty="0"/>
              <a:t>………………… 314-2659</a:t>
            </a:r>
            <a:endParaRPr lang="en-US" dirty="0"/>
          </a:p>
          <a:p>
            <a:pPr lvl="0"/>
            <a:r>
              <a:rPr lang="en-US" b="1" dirty="0"/>
              <a:t>Concur (T&amp;E Cards)</a:t>
            </a:r>
            <a:endParaRPr lang="en-US" dirty="0"/>
          </a:p>
          <a:p>
            <a:pPr lvl="0"/>
            <a:r>
              <a:rPr lang="en-US" b="1" dirty="0"/>
              <a:t>Expense Reports</a:t>
            </a:r>
            <a:endParaRPr lang="en-US" dirty="0"/>
          </a:p>
          <a:p>
            <a:pPr lvl="0"/>
            <a:r>
              <a:rPr lang="en-US" b="1" dirty="0"/>
              <a:t>Assigning Approvers</a:t>
            </a:r>
          </a:p>
          <a:p>
            <a:pPr lvl="0"/>
            <a:endParaRPr lang="en-US" b="1" dirty="0"/>
          </a:p>
          <a:p>
            <a:pPr lvl="0"/>
            <a:r>
              <a:rPr lang="en-US" b="1" dirty="0"/>
              <a:t>Email: </a:t>
            </a:r>
            <a:r>
              <a:rPr lang="en-US" u="sng" dirty="0">
                <a:hlinkClick r:id="rId2"/>
              </a:rPr>
              <a:t>accountspayable@tulane.edu</a:t>
            </a:r>
            <a:endParaRPr lang="en-US" dirty="0"/>
          </a:p>
          <a:p>
            <a:r>
              <a:rPr lang="en-US" dirty="0"/>
              <a:t> </a:t>
            </a:r>
          </a:p>
          <a:p>
            <a:pPr algn="ctr"/>
            <a:r>
              <a:rPr lang="en-US" dirty="0"/>
              <a:t>	</a:t>
            </a:r>
            <a:r>
              <a:rPr lang="en-US" sz="2400" dirty="0"/>
              <a:t>             </a:t>
            </a:r>
            <a:r>
              <a:rPr lang="en-US" sz="2400" b="1" dirty="0"/>
              <a:t>Travel</a:t>
            </a:r>
            <a:r>
              <a:rPr lang="en-US" dirty="0"/>
              <a:t>			</a:t>
            </a:r>
            <a:r>
              <a:rPr lang="en-US" b="1" dirty="0"/>
              <a:t>                                             </a:t>
            </a:r>
          </a:p>
          <a:p>
            <a:r>
              <a:rPr lang="en-US" b="1" dirty="0"/>
              <a:t>Laney Armstrong – Manger  								..................  314-2578</a:t>
            </a:r>
          </a:p>
          <a:p>
            <a:pPr algn="ctr"/>
            <a:endParaRPr lang="en-US" b="1" dirty="0"/>
          </a:p>
          <a:p>
            <a:pPr lvl="0"/>
            <a:endParaRPr lang="en-US" dirty="0"/>
          </a:p>
        </p:txBody>
      </p:sp>
    </p:spTree>
    <p:extLst>
      <p:ext uri="{BB962C8B-B14F-4D97-AF65-F5344CB8AC3E}">
        <p14:creationId xmlns:p14="http://schemas.microsoft.com/office/powerpoint/2010/main" val="821439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759967658"/>
              </p:ext>
            </p:extLst>
          </p:nvPr>
        </p:nvGraphicFramePr>
        <p:xfrm>
          <a:off x="1752600" y="-76200"/>
          <a:ext cx="9525000" cy="10134600"/>
        </p:xfrm>
        <a:graphic>
          <a:graphicData uri="http://schemas.openxmlformats.org/presentationml/2006/ole">
            <mc:AlternateContent xmlns:mc="http://schemas.openxmlformats.org/markup-compatibility/2006">
              <mc:Choice xmlns:v="urn:schemas-microsoft-com:vml" Requires="v">
                <p:oleObj name="Acrobat Document" r:id="rId2" imgW="4663194" imgH="6034853" progId="AcroExch.Document.DC">
                  <p:embed/>
                </p:oleObj>
              </mc:Choice>
              <mc:Fallback>
                <p:oleObj name="Acrobat Document" r:id="rId2" imgW="4663194" imgH="6034853" progId="AcroExch.Document.DC">
                  <p:embed/>
                  <p:pic>
                    <p:nvPicPr>
                      <p:cNvPr id="0" name=""/>
                      <p:cNvPicPr/>
                      <p:nvPr/>
                    </p:nvPicPr>
                    <p:blipFill>
                      <a:blip r:embed="rId3"/>
                      <a:stretch>
                        <a:fillRect/>
                      </a:stretch>
                    </p:blipFill>
                    <p:spPr>
                      <a:xfrm>
                        <a:off x="1752600" y="-76200"/>
                        <a:ext cx="9525000" cy="10134600"/>
                      </a:xfrm>
                      <a:prstGeom prst="rect">
                        <a:avLst/>
                      </a:prstGeom>
                    </p:spPr>
                  </p:pic>
                </p:oleObj>
              </mc:Fallback>
            </mc:AlternateContent>
          </a:graphicData>
        </a:graphic>
      </p:graphicFrame>
    </p:spTree>
    <p:extLst>
      <p:ext uri="{BB962C8B-B14F-4D97-AF65-F5344CB8AC3E}">
        <p14:creationId xmlns:p14="http://schemas.microsoft.com/office/powerpoint/2010/main" val="714943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618125109"/>
              </p:ext>
            </p:extLst>
          </p:nvPr>
        </p:nvGraphicFramePr>
        <p:xfrm>
          <a:off x="0" y="0"/>
          <a:ext cx="8001000" cy="9144000"/>
        </p:xfrm>
        <a:graphic>
          <a:graphicData uri="http://schemas.openxmlformats.org/presentationml/2006/ole">
            <mc:AlternateContent xmlns:mc="http://schemas.openxmlformats.org/markup-compatibility/2006">
              <mc:Choice xmlns:v="urn:schemas-microsoft-com:vml" Requires="v">
                <p:oleObj name="Acrobat Document" r:id="rId2" imgW="4663194" imgH="6034853" progId="AcroExch.Document.DC">
                  <p:embed/>
                </p:oleObj>
              </mc:Choice>
              <mc:Fallback>
                <p:oleObj name="Acrobat Document" r:id="rId2" imgW="4663194" imgH="6034853" progId="AcroExch.Document.DC">
                  <p:embed/>
                  <p:pic>
                    <p:nvPicPr>
                      <p:cNvPr id="0" name=""/>
                      <p:cNvPicPr/>
                      <p:nvPr/>
                    </p:nvPicPr>
                    <p:blipFill>
                      <a:blip r:embed="rId3"/>
                      <a:stretch>
                        <a:fillRect/>
                      </a:stretch>
                    </p:blipFill>
                    <p:spPr>
                      <a:xfrm>
                        <a:off x="0" y="0"/>
                        <a:ext cx="8001000" cy="9144000"/>
                      </a:xfrm>
                      <a:prstGeom prst="rect">
                        <a:avLst/>
                      </a:prstGeom>
                    </p:spPr>
                  </p:pic>
                </p:oleObj>
              </mc:Fallback>
            </mc:AlternateContent>
          </a:graphicData>
        </a:graphic>
      </p:graphicFrame>
      <p:sp>
        <p:nvSpPr>
          <p:cNvPr id="3" name="TextBox 2"/>
          <p:cNvSpPr txBox="1"/>
          <p:nvPr/>
        </p:nvSpPr>
        <p:spPr>
          <a:xfrm>
            <a:off x="8305800" y="7848600"/>
            <a:ext cx="4038600" cy="646331"/>
          </a:xfrm>
          <a:prstGeom prst="rect">
            <a:avLst/>
          </a:prstGeom>
          <a:noFill/>
        </p:spPr>
        <p:txBody>
          <a:bodyPr wrap="square" rtlCol="0">
            <a:spAutoFit/>
          </a:bodyPr>
          <a:lstStyle/>
          <a:p>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https://counsel.tulane.edu/node/2481</a:t>
            </a:r>
            <a:endPar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r>
              <a:rPr lang="en-US" u="sng" dirty="0">
                <a:solidFill>
                  <a:srgbClr val="0000FF"/>
                </a:solidFill>
                <a:latin typeface="Calibri" panose="020F0502020204030204" pitchFamily="34" charset="0"/>
                <a:cs typeface="Times New Roman" panose="02020603050405020304" pitchFamily="18" charset="0"/>
              </a:rPr>
              <a:t>         (Tax Exemption Certificates) </a:t>
            </a:r>
            <a:endParaRPr lang="en-US" dirty="0"/>
          </a:p>
        </p:txBody>
      </p:sp>
    </p:spTree>
    <p:extLst>
      <p:ext uri="{BB962C8B-B14F-4D97-AF65-F5344CB8AC3E}">
        <p14:creationId xmlns:p14="http://schemas.microsoft.com/office/powerpoint/2010/main" val="37551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781694371"/>
              </p:ext>
            </p:extLst>
          </p:nvPr>
        </p:nvGraphicFramePr>
        <p:xfrm>
          <a:off x="1371600" y="0"/>
          <a:ext cx="8610600" cy="9144000"/>
        </p:xfrm>
        <a:graphic>
          <a:graphicData uri="http://schemas.openxmlformats.org/presentationml/2006/ole">
            <mc:AlternateContent xmlns:mc="http://schemas.openxmlformats.org/markup-compatibility/2006">
              <mc:Choice xmlns:v="urn:schemas-microsoft-com:vml" Requires="v">
                <p:oleObj name="Acrobat Document" r:id="rId2" imgW="4663194" imgH="6034853" progId="AcroExch.Document.DC">
                  <p:embed/>
                </p:oleObj>
              </mc:Choice>
              <mc:Fallback>
                <p:oleObj name="Acrobat Document" r:id="rId2" imgW="4663194" imgH="6034853" progId="AcroExch.Document.DC">
                  <p:embed/>
                  <p:pic>
                    <p:nvPicPr>
                      <p:cNvPr id="0" name=""/>
                      <p:cNvPicPr/>
                      <p:nvPr/>
                    </p:nvPicPr>
                    <p:blipFill>
                      <a:blip r:embed="rId3"/>
                      <a:stretch>
                        <a:fillRect/>
                      </a:stretch>
                    </p:blipFill>
                    <p:spPr>
                      <a:xfrm>
                        <a:off x="1371600" y="0"/>
                        <a:ext cx="8610600" cy="9144000"/>
                      </a:xfrm>
                      <a:prstGeom prst="rect">
                        <a:avLst/>
                      </a:prstGeom>
                    </p:spPr>
                  </p:pic>
                </p:oleObj>
              </mc:Fallback>
            </mc:AlternateContent>
          </a:graphicData>
        </a:graphic>
      </p:graphicFrame>
    </p:spTree>
    <p:extLst>
      <p:ext uri="{BB962C8B-B14F-4D97-AF65-F5344CB8AC3E}">
        <p14:creationId xmlns:p14="http://schemas.microsoft.com/office/powerpoint/2010/main" val="3782625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2209800"/>
            <a:ext cx="6054414" cy="1292662"/>
          </a:xfrm>
          <a:prstGeom prst="rect">
            <a:avLst/>
          </a:prstGeom>
          <a:noFill/>
        </p:spPr>
        <p:txBody>
          <a:bodyPr wrap="none" rtlCol="0">
            <a:spAutoFit/>
          </a:bodyPr>
          <a:lstStyle/>
          <a:p>
            <a:r>
              <a:rPr lang="en-US" sz="3600" b="1" dirty="0"/>
              <a:t>Corporate Card Administration</a:t>
            </a:r>
          </a:p>
          <a:p>
            <a:r>
              <a:rPr lang="en-US" dirty="0"/>
              <a:t> </a:t>
            </a:r>
          </a:p>
          <a:p>
            <a:pPr algn="ctr"/>
            <a:r>
              <a:rPr lang="en-US" sz="2400" dirty="0"/>
              <a:t>https://ccadmin.tulane.edu</a:t>
            </a:r>
          </a:p>
        </p:txBody>
      </p:sp>
      <p:sp>
        <p:nvSpPr>
          <p:cNvPr id="4" name="TextBox 3"/>
          <p:cNvSpPr txBox="1"/>
          <p:nvPr/>
        </p:nvSpPr>
        <p:spPr>
          <a:xfrm>
            <a:off x="2209800" y="4953000"/>
            <a:ext cx="5334000" cy="3077766"/>
          </a:xfrm>
          <a:prstGeom prst="rect">
            <a:avLst/>
          </a:prstGeom>
          <a:noFill/>
        </p:spPr>
        <p:txBody>
          <a:bodyPr wrap="square" rtlCol="0">
            <a:spAutoFit/>
          </a:bodyPr>
          <a:lstStyle/>
          <a:p>
            <a:endParaRPr lang="en-US" dirty="0"/>
          </a:p>
          <a:p>
            <a:pPr marL="457200" indent="-457200">
              <a:buFont typeface="Arial" panose="020B0604020202020204" pitchFamily="34" charset="0"/>
              <a:buChar char="•"/>
            </a:pPr>
            <a:r>
              <a:rPr lang="en-US" sz="2800" dirty="0" err="1"/>
              <a:t>Pcard</a:t>
            </a:r>
            <a:r>
              <a:rPr lang="en-US" sz="2800" dirty="0"/>
              <a:t> Online Application</a:t>
            </a:r>
          </a:p>
          <a:p>
            <a:pPr marL="457200" indent="-457200">
              <a:buFont typeface="Arial" panose="020B0604020202020204" pitchFamily="34" charset="0"/>
              <a:buChar char="•"/>
            </a:pPr>
            <a:r>
              <a:rPr lang="en-US" sz="2800" dirty="0"/>
              <a:t>T &amp; E Online Application</a:t>
            </a:r>
          </a:p>
          <a:p>
            <a:pPr marL="457200" indent="-457200">
              <a:buFont typeface="Arial" panose="020B0604020202020204" pitchFamily="34" charset="0"/>
              <a:buChar char="•"/>
            </a:pPr>
            <a:r>
              <a:rPr lang="en-US" sz="2800" dirty="0"/>
              <a:t>Policies and Procedures</a:t>
            </a:r>
          </a:p>
          <a:p>
            <a:pPr marL="457200" indent="-457200">
              <a:buFont typeface="Arial" panose="020B0604020202020204" pitchFamily="34" charset="0"/>
              <a:buChar char="•"/>
            </a:pPr>
            <a:r>
              <a:rPr lang="en-US" sz="2800" dirty="0"/>
              <a:t>Forms</a:t>
            </a:r>
          </a:p>
          <a:p>
            <a:pPr marL="457200" indent="-457200">
              <a:buFont typeface="Arial" panose="020B0604020202020204" pitchFamily="34" charset="0"/>
              <a:buChar char="•"/>
            </a:pPr>
            <a:r>
              <a:rPr lang="en-US" sz="2800" dirty="0"/>
              <a:t>Contact Information </a:t>
            </a:r>
          </a:p>
          <a:p>
            <a:endParaRPr lang="en-US" dirty="0"/>
          </a:p>
          <a:p>
            <a:endParaRPr lang="en-US" dirty="0"/>
          </a:p>
        </p:txBody>
      </p:sp>
    </p:spTree>
    <p:extLst>
      <p:ext uri="{BB962C8B-B14F-4D97-AF65-F5344CB8AC3E}">
        <p14:creationId xmlns:p14="http://schemas.microsoft.com/office/powerpoint/2010/main" val="937239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366184"/>
            <a:ext cx="6172200" cy="472016"/>
          </a:xfrm>
        </p:spPr>
        <p:txBody>
          <a:bodyPr>
            <a:normAutofit/>
          </a:bodyPr>
          <a:lstStyle/>
          <a:p>
            <a:r>
              <a:rPr lang="en-US" sz="2400" dirty="0"/>
              <a:t>Confirm E-mail Address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990601"/>
            <a:ext cx="6415548" cy="5638799"/>
          </a:xfrm>
          <a:prstGeom prst="rect">
            <a:avLst/>
          </a:prstGeom>
        </p:spPr>
      </p:pic>
      <p:sp>
        <p:nvSpPr>
          <p:cNvPr id="4" name="TextBox 3"/>
          <p:cNvSpPr txBox="1"/>
          <p:nvPr/>
        </p:nvSpPr>
        <p:spPr>
          <a:xfrm>
            <a:off x="2971801" y="6781800"/>
            <a:ext cx="6248401" cy="1815882"/>
          </a:xfrm>
          <a:prstGeom prst="rect">
            <a:avLst/>
          </a:prstGeom>
          <a:noFill/>
        </p:spPr>
        <p:txBody>
          <a:bodyPr wrap="square" rtlCol="0">
            <a:spAutoFit/>
          </a:bodyPr>
          <a:lstStyle/>
          <a:p>
            <a:r>
              <a:rPr lang="en-US" sz="1600" dirty="0"/>
              <a:t>Step two is to confirm your email address with PaymentNet4. This step will ensure that you will be able to use the self-service recovery features. These include the:</a:t>
            </a:r>
          </a:p>
          <a:p>
            <a:endParaRPr lang="en-US" sz="1600" dirty="0"/>
          </a:p>
          <a:p>
            <a:pPr>
              <a:buFont typeface="Arial" pitchFamily="34" charset="0"/>
              <a:buChar char="•"/>
            </a:pPr>
            <a:r>
              <a:rPr lang="en-US" sz="1600" dirty="0"/>
              <a:t>Forgotten password</a:t>
            </a:r>
          </a:p>
          <a:p>
            <a:pPr>
              <a:buFont typeface="Arial" pitchFamily="34" charset="0"/>
              <a:buChar char="•"/>
            </a:pPr>
            <a:r>
              <a:rPr lang="en-US" sz="1600" dirty="0"/>
              <a:t>Access code for registering computer</a:t>
            </a:r>
          </a:p>
          <a:p>
            <a:pPr>
              <a:buFont typeface="Arial" pitchFamily="34" charset="0"/>
              <a:buChar char="•"/>
            </a:pPr>
            <a:r>
              <a:rPr lang="en-US" sz="1600" dirty="0"/>
              <a:t>Forgotten User ID and Organization ID</a:t>
            </a:r>
          </a:p>
        </p:txBody>
      </p:sp>
    </p:spTree>
    <p:extLst>
      <p:ext uri="{BB962C8B-B14F-4D97-AF65-F5344CB8AC3E}">
        <p14:creationId xmlns:p14="http://schemas.microsoft.com/office/powerpoint/2010/main" val="467692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89986"/>
            <a:ext cx="6172200" cy="700614"/>
          </a:xfrm>
        </p:spPr>
        <p:txBody>
          <a:bodyPr>
            <a:normAutofit/>
          </a:bodyPr>
          <a:lstStyle/>
          <a:p>
            <a:r>
              <a:rPr lang="en-US" sz="2400" dirty="0"/>
              <a:t>Log In for the First Time</a:t>
            </a:r>
          </a:p>
        </p:txBody>
      </p:sp>
      <p:sp>
        <p:nvSpPr>
          <p:cNvPr id="5" name="Rectangle 4"/>
          <p:cNvSpPr/>
          <p:nvPr/>
        </p:nvSpPr>
        <p:spPr>
          <a:xfrm>
            <a:off x="2514600" y="5956356"/>
            <a:ext cx="6096000" cy="3139321"/>
          </a:xfrm>
          <a:prstGeom prst="rect">
            <a:avLst/>
          </a:prstGeom>
        </p:spPr>
        <p:txBody>
          <a:bodyPr>
            <a:spAutoFit/>
          </a:bodyPr>
          <a:lstStyle/>
          <a:p>
            <a:r>
              <a:rPr lang="en-US" dirty="0"/>
              <a:t>This is the </a:t>
            </a:r>
            <a:r>
              <a:rPr lang="en-US" b="1" dirty="0"/>
              <a:t>Log In </a:t>
            </a:r>
            <a:r>
              <a:rPr lang="en-US" dirty="0"/>
              <a:t>Screen. Anytime you launch a </a:t>
            </a:r>
            <a:r>
              <a:rPr lang="en-US" dirty="0" err="1"/>
              <a:t>PaymentNet</a:t>
            </a:r>
            <a:r>
              <a:rPr lang="en-US" dirty="0"/>
              <a:t> session, you will be taken here.  </a:t>
            </a:r>
          </a:p>
          <a:p>
            <a:r>
              <a:rPr lang="en-US" dirty="0"/>
              <a:t>The first time you log in, you will need the two emails you will receive, the first from our office and the second from JPMorganChase:</a:t>
            </a:r>
          </a:p>
          <a:p>
            <a:pPr lvl="1">
              <a:buFont typeface="Arial" pitchFamily="34" charset="0"/>
              <a:buChar char="•"/>
            </a:pPr>
            <a:r>
              <a:rPr lang="en-US" dirty="0"/>
              <a:t>  The </a:t>
            </a:r>
            <a:r>
              <a:rPr lang="en-US" b="1" dirty="0"/>
              <a:t>Organization ID</a:t>
            </a:r>
            <a:r>
              <a:rPr lang="en-US" dirty="0"/>
              <a:t> and your </a:t>
            </a:r>
            <a:r>
              <a:rPr lang="en-US" b="1" dirty="0"/>
              <a:t>User ID </a:t>
            </a:r>
            <a:endParaRPr lang="en-US" dirty="0"/>
          </a:p>
          <a:p>
            <a:pPr lvl="1">
              <a:buFont typeface="Arial" pitchFamily="34" charset="0"/>
              <a:buChar char="•"/>
            </a:pPr>
            <a:r>
              <a:rPr lang="en-US" dirty="0"/>
              <a:t>  Your temporary </a:t>
            </a:r>
            <a:r>
              <a:rPr lang="en-US" b="1" dirty="0"/>
              <a:t>Password and website URL</a:t>
            </a:r>
          </a:p>
          <a:p>
            <a:br>
              <a:rPr lang="en-US" dirty="0"/>
            </a:br>
            <a:r>
              <a:rPr lang="en-US" dirty="0"/>
              <a:t>Once you have successfully entered your </a:t>
            </a:r>
            <a:r>
              <a:rPr lang="en-US" b="1" dirty="0"/>
              <a:t>Organization ID</a:t>
            </a:r>
            <a:r>
              <a:rPr lang="en-US" dirty="0"/>
              <a:t>, </a:t>
            </a:r>
            <a:r>
              <a:rPr lang="en-US" b="1" dirty="0"/>
              <a:t>User ID </a:t>
            </a:r>
            <a:r>
              <a:rPr lang="en-US" dirty="0"/>
              <a:t>and </a:t>
            </a:r>
            <a:r>
              <a:rPr lang="en-US" b="1" dirty="0"/>
              <a:t>Password</a:t>
            </a:r>
            <a:r>
              <a:rPr lang="en-US" dirty="0"/>
              <a:t>, you will be taken to the next screen where you will be begin the </a:t>
            </a:r>
            <a:r>
              <a:rPr lang="en-US" b="1" dirty="0"/>
              <a:t>First Time Log In Setup.</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990600"/>
            <a:ext cx="11506200" cy="4800600"/>
          </a:xfrm>
          <a:prstGeom prst="rect">
            <a:avLst/>
          </a:prstGeom>
        </p:spPr>
      </p:pic>
    </p:spTree>
    <p:extLst>
      <p:ext uri="{BB962C8B-B14F-4D97-AF65-F5344CB8AC3E}">
        <p14:creationId xmlns:p14="http://schemas.microsoft.com/office/powerpoint/2010/main" val="2182734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366184"/>
            <a:ext cx="6172200" cy="548216"/>
          </a:xfrm>
        </p:spPr>
        <p:txBody>
          <a:bodyPr>
            <a:normAutofit/>
          </a:bodyPr>
          <a:lstStyle/>
          <a:p>
            <a:r>
              <a:rPr lang="en-US" sz="2400" dirty="0"/>
              <a:t>Security Questions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990601"/>
            <a:ext cx="11277600" cy="4952999"/>
          </a:xfrm>
          <a:prstGeom prst="rect">
            <a:avLst/>
          </a:prstGeom>
        </p:spPr>
      </p:pic>
      <p:sp>
        <p:nvSpPr>
          <p:cNvPr id="5" name="Rectangle 4"/>
          <p:cNvSpPr/>
          <p:nvPr/>
        </p:nvSpPr>
        <p:spPr>
          <a:xfrm>
            <a:off x="2971800" y="5943600"/>
            <a:ext cx="6096000" cy="3499420"/>
          </a:xfrm>
          <a:prstGeom prst="rect">
            <a:avLst/>
          </a:prstGeom>
        </p:spPr>
        <p:txBody>
          <a:bodyPr>
            <a:spAutoFit/>
          </a:bodyPr>
          <a:lstStyle/>
          <a:p>
            <a:r>
              <a:rPr lang="en-US" dirty="0"/>
              <a:t>Step three for the </a:t>
            </a:r>
            <a:r>
              <a:rPr lang="en-US" b="1" dirty="0"/>
              <a:t>First Time Log In Setup </a:t>
            </a:r>
            <a:r>
              <a:rPr lang="en-US" dirty="0"/>
              <a:t> is </a:t>
            </a:r>
            <a:r>
              <a:rPr lang="en-US" b="1" dirty="0"/>
              <a:t>Setting your Security Questions. </a:t>
            </a:r>
            <a:r>
              <a:rPr lang="en-US" dirty="0"/>
              <a:t> The answers to these questions will be used when you go through the </a:t>
            </a:r>
            <a:r>
              <a:rPr lang="en-US" b="1" dirty="0"/>
              <a:t>Forgot your Password </a:t>
            </a:r>
            <a:r>
              <a:rPr lang="en-US" dirty="0"/>
              <a:t>process. </a:t>
            </a:r>
            <a:endParaRPr lang="en-US" b="1" dirty="0"/>
          </a:p>
          <a:p>
            <a:endParaRPr lang="en-US" dirty="0"/>
          </a:p>
          <a:p>
            <a:pPr eaLnBrk="0" fontAlgn="base" hangingPunct="0">
              <a:spcBef>
                <a:spcPct val="30000"/>
              </a:spcBef>
              <a:spcAft>
                <a:spcPct val="0"/>
              </a:spcAft>
              <a:defRPr/>
            </a:pPr>
            <a:r>
              <a:rPr lang="en-US" dirty="0"/>
              <a:t>You must answer at least three of the following questions when setting up your profile - although it is recommended that you answer all five. Responses to </a:t>
            </a:r>
            <a:r>
              <a:rPr lang="en-US" b="1" dirty="0"/>
              <a:t>Security Questions </a:t>
            </a:r>
            <a:r>
              <a:rPr lang="en-US" dirty="0"/>
              <a:t>are not case sensitive. </a:t>
            </a:r>
          </a:p>
          <a:p>
            <a:pPr>
              <a:buFont typeface="Arial" pitchFamily="34" charset="0"/>
              <a:buNone/>
            </a:pPr>
            <a:endParaRPr lang="en-US" dirty="0"/>
          </a:p>
          <a:p>
            <a:pPr>
              <a:buFont typeface="Arial" pitchFamily="34" charset="0"/>
              <a:buNone/>
            </a:pPr>
            <a:r>
              <a:rPr lang="en-US" dirty="0"/>
              <a:t>Note that after you’ve been set up the first time, this screen will never trigger again.</a:t>
            </a:r>
          </a:p>
          <a:p>
            <a:pPr>
              <a:lnSpc>
                <a:spcPct val="100000"/>
              </a:lnSpc>
            </a:pPr>
            <a:endParaRPr lang="en-US" dirty="0">
              <a:cs typeface="Arial" pitchFamily="34" charset="0"/>
            </a:endParaRPr>
          </a:p>
        </p:txBody>
      </p:sp>
    </p:spTree>
    <p:extLst>
      <p:ext uri="{BB962C8B-B14F-4D97-AF65-F5344CB8AC3E}">
        <p14:creationId xmlns:p14="http://schemas.microsoft.com/office/powerpoint/2010/main" val="3960833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366184"/>
            <a:ext cx="6172200" cy="624416"/>
          </a:xfrm>
        </p:spPr>
        <p:txBody>
          <a:bodyPr>
            <a:normAutofit/>
          </a:bodyPr>
          <a:lstStyle/>
          <a:p>
            <a:r>
              <a:rPr lang="en-US" sz="2400" dirty="0"/>
              <a:t>Register your Computer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90601"/>
            <a:ext cx="11811000" cy="4572000"/>
          </a:xfrm>
          <a:prstGeom prst="rect">
            <a:avLst/>
          </a:prstGeom>
        </p:spPr>
      </p:pic>
      <p:sp>
        <p:nvSpPr>
          <p:cNvPr id="4" name="TextBox 3"/>
          <p:cNvSpPr txBox="1"/>
          <p:nvPr/>
        </p:nvSpPr>
        <p:spPr>
          <a:xfrm>
            <a:off x="1524000" y="5562601"/>
            <a:ext cx="10439400" cy="2585323"/>
          </a:xfrm>
          <a:prstGeom prst="rect">
            <a:avLst/>
          </a:prstGeom>
          <a:noFill/>
        </p:spPr>
        <p:txBody>
          <a:bodyPr wrap="square" rtlCol="0">
            <a:spAutoFit/>
          </a:bodyPr>
          <a:lstStyle/>
          <a:p>
            <a:r>
              <a:rPr lang="en-US" dirty="0"/>
              <a:t>Step four is </a:t>
            </a:r>
            <a:r>
              <a:rPr lang="en-US" b="1" dirty="0"/>
              <a:t>Register Computer</a:t>
            </a:r>
            <a:r>
              <a:rPr lang="en-US" dirty="0"/>
              <a:t>. As a first time user, your computer will automatically be registered to your user ID. At this point just click on </a:t>
            </a:r>
            <a:r>
              <a:rPr lang="en-US" b="1" dirty="0"/>
              <a:t>Next </a:t>
            </a:r>
            <a:r>
              <a:rPr lang="en-US" dirty="0"/>
              <a:t>to complete the process. </a:t>
            </a:r>
          </a:p>
          <a:p>
            <a:endParaRPr lang="en-US" dirty="0"/>
          </a:p>
          <a:p>
            <a:r>
              <a:rPr lang="en-US" dirty="0"/>
              <a:t>Note that there will be a checkbox towards the bottom left corner of the screen. If the computer being registered is a Public or Shared computer, uncheck the checkbox. The computer will not be registered, but the user will still be able to perform work within PaymentNet4.</a:t>
            </a:r>
          </a:p>
          <a:p>
            <a:endParaRPr lang="en-US" dirty="0"/>
          </a:p>
          <a:p>
            <a:r>
              <a:rPr lang="en-US" dirty="0"/>
              <a:t>Note: Program works more efficient when using Internet Explorer.</a:t>
            </a:r>
          </a:p>
          <a:p>
            <a:endParaRPr lang="en-US" dirty="0"/>
          </a:p>
        </p:txBody>
      </p:sp>
    </p:spTree>
    <p:extLst>
      <p:ext uri="{BB962C8B-B14F-4D97-AF65-F5344CB8AC3E}">
        <p14:creationId xmlns:p14="http://schemas.microsoft.com/office/powerpoint/2010/main" val="1886685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366184"/>
            <a:ext cx="6172200" cy="700616"/>
          </a:xfrm>
        </p:spPr>
        <p:txBody>
          <a:bodyPr>
            <a:normAutofit/>
          </a:bodyPr>
          <a:lstStyle/>
          <a:p>
            <a:r>
              <a:rPr lang="en-US" sz="2400" dirty="0"/>
              <a:t>Request for Access Code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14400"/>
            <a:ext cx="11963400" cy="4724400"/>
          </a:xfrm>
          <a:prstGeom prst="rect">
            <a:avLst/>
          </a:prstGeom>
        </p:spPr>
      </p:pic>
      <p:sp>
        <p:nvSpPr>
          <p:cNvPr id="4" name="TextBox 3"/>
          <p:cNvSpPr txBox="1"/>
          <p:nvPr/>
        </p:nvSpPr>
        <p:spPr>
          <a:xfrm>
            <a:off x="609600" y="5943600"/>
            <a:ext cx="10744200" cy="2308324"/>
          </a:xfrm>
          <a:prstGeom prst="rect">
            <a:avLst/>
          </a:prstGeom>
          <a:noFill/>
        </p:spPr>
        <p:txBody>
          <a:bodyPr wrap="square" rtlCol="0">
            <a:spAutoFit/>
          </a:bodyPr>
          <a:lstStyle/>
          <a:p>
            <a:r>
              <a:rPr lang="en-US" dirty="0"/>
              <a:t>If subsequently, you are logging in with a different computer (usually another personal computer), you will be guided through a quick registration process.</a:t>
            </a:r>
          </a:p>
          <a:p>
            <a:endParaRPr lang="en-US" dirty="0"/>
          </a:p>
          <a:p>
            <a:r>
              <a:rPr lang="en-US" b="1" dirty="0"/>
              <a:t>The use of public computers is strongly discouraged.</a:t>
            </a:r>
          </a:p>
          <a:p>
            <a:endParaRPr lang="en-US" b="1" dirty="0"/>
          </a:p>
          <a:p>
            <a:r>
              <a:rPr lang="en-US" dirty="0"/>
              <a:t>In order to register your computer, you need to request an </a:t>
            </a:r>
            <a:r>
              <a:rPr lang="en-US" b="1" dirty="0"/>
              <a:t>Access Code</a:t>
            </a:r>
            <a:r>
              <a:rPr lang="en-US" dirty="0"/>
              <a:t> by clicking on</a:t>
            </a:r>
            <a:r>
              <a:rPr lang="en-US" b="1" dirty="0"/>
              <a:t> Get Access Code.</a:t>
            </a:r>
            <a:r>
              <a:rPr lang="en-US" dirty="0"/>
              <a:t>  The </a:t>
            </a:r>
            <a:r>
              <a:rPr lang="en-US" b="1" dirty="0"/>
              <a:t>Access Code</a:t>
            </a:r>
            <a:r>
              <a:rPr lang="en-US" dirty="0"/>
              <a:t> will be sent to the email that is on file in </a:t>
            </a:r>
            <a:r>
              <a:rPr lang="en-US" dirty="0" err="1"/>
              <a:t>PaymentNet</a:t>
            </a:r>
            <a:r>
              <a:rPr lang="en-US" dirty="0"/>
              <a:t>.</a:t>
            </a:r>
          </a:p>
          <a:p>
            <a:endParaRPr lang="en-US" dirty="0"/>
          </a:p>
        </p:txBody>
      </p:sp>
    </p:spTree>
    <p:extLst>
      <p:ext uri="{BB962C8B-B14F-4D97-AF65-F5344CB8AC3E}">
        <p14:creationId xmlns:p14="http://schemas.microsoft.com/office/powerpoint/2010/main" val="3338502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152400"/>
            <a:ext cx="6172200" cy="457200"/>
          </a:xfrm>
        </p:spPr>
        <p:txBody>
          <a:bodyPr>
            <a:normAutofit/>
          </a:bodyPr>
          <a:lstStyle/>
          <a:p>
            <a:r>
              <a:rPr lang="en-US" sz="2400" dirty="0"/>
              <a:t>Entering Access Code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5800"/>
            <a:ext cx="12192000" cy="4800600"/>
          </a:xfrm>
          <a:prstGeom prst="rect">
            <a:avLst/>
          </a:prstGeom>
        </p:spPr>
      </p:pic>
      <p:sp>
        <p:nvSpPr>
          <p:cNvPr id="4" name="TextBox 3"/>
          <p:cNvSpPr txBox="1"/>
          <p:nvPr/>
        </p:nvSpPr>
        <p:spPr>
          <a:xfrm>
            <a:off x="2819400" y="5638801"/>
            <a:ext cx="6324600" cy="3139321"/>
          </a:xfrm>
          <a:prstGeom prst="rect">
            <a:avLst/>
          </a:prstGeom>
          <a:noFill/>
        </p:spPr>
        <p:txBody>
          <a:bodyPr wrap="square" rtlCol="0">
            <a:spAutoFit/>
          </a:bodyPr>
          <a:lstStyle/>
          <a:p>
            <a:r>
              <a:rPr lang="en-US" dirty="0"/>
              <a:t>Enter the </a:t>
            </a:r>
            <a:r>
              <a:rPr lang="en-US" b="1" dirty="0"/>
              <a:t>Access Code </a:t>
            </a:r>
            <a:r>
              <a:rPr lang="en-US" dirty="0"/>
              <a:t>and your password.</a:t>
            </a:r>
          </a:p>
          <a:p>
            <a:r>
              <a:rPr lang="en-US" dirty="0"/>
              <a:t>You will then need to choose one of the Registration Options located on the bottom left.  Once you have chosen one, click </a:t>
            </a:r>
            <a:r>
              <a:rPr lang="en-US" b="1" dirty="0"/>
              <a:t>Next </a:t>
            </a:r>
            <a:r>
              <a:rPr lang="en-US" dirty="0"/>
              <a:t>to complete the registration.</a:t>
            </a:r>
          </a:p>
          <a:p>
            <a:endParaRPr lang="en-US" dirty="0"/>
          </a:p>
          <a:p>
            <a:r>
              <a:rPr lang="en-US" dirty="0"/>
              <a:t>Certain common events may also cause you to re-register your computer.  They include:</a:t>
            </a:r>
          </a:p>
          <a:p>
            <a:endParaRPr lang="en-US" dirty="0"/>
          </a:p>
          <a:p>
            <a:r>
              <a:rPr lang="en-US" dirty="0"/>
              <a:t>Using a different computer(home/office) or Internet browser </a:t>
            </a:r>
          </a:p>
          <a:p>
            <a:r>
              <a:rPr lang="en-US" dirty="0"/>
              <a:t>Clearing the browser cookies, cache, or temporary files</a:t>
            </a:r>
          </a:p>
          <a:p>
            <a:r>
              <a:rPr lang="en-US" dirty="0"/>
              <a:t>Software or hardware profile changes</a:t>
            </a:r>
          </a:p>
        </p:txBody>
      </p:sp>
    </p:spTree>
    <p:extLst>
      <p:ext uri="{BB962C8B-B14F-4D97-AF65-F5344CB8AC3E}">
        <p14:creationId xmlns:p14="http://schemas.microsoft.com/office/powerpoint/2010/main" val="1857326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30232</TotalTime>
  <Words>2548</Words>
  <Application>Microsoft Office PowerPoint</Application>
  <PresentationFormat>Custom</PresentationFormat>
  <Paragraphs>229</Paragraphs>
  <Slides>35</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0" baseType="lpstr">
      <vt:lpstr>Arial</vt:lpstr>
      <vt:lpstr>Arial Narrow</vt:lpstr>
      <vt:lpstr>Calibri</vt:lpstr>
      <vt:lpstr>Office Theme</vt:lpstr>
      <vt:lpstr>Acrobat Document</vt:lpstr>
      <vt:lpstr>Tulane Purchasing Card</vt:lpstr>
      <vt:lpstr>Purchasing Card Overview</vt:lpstr>
      <vt:lpstr>Set Password</vt:lpstr>
      <vt:lpstr>Confirm E-mail Address</vt:lpstr>
      <vt:lpstr>Log In for the First Time</vt:lpstr>
      <vt:lpstr>Security Questions</vt:lpstr>
      <vt:lpstr>Register your Computer</vt:lpstr>
      <vt:lpstr>Request for Access Code</vt:lpstr>
      <vt:lpstr>Entering Access Code</vt:lpstr>
      <vt:lpstr>Home Page</vt:lpstr>
      <vt:lpstr>Required Action in My Profile for Notifications</vt:lpstr>
      <vt:lpstr>Screen Views</vt:lpstr>
      <vt:lpstr>Allocation and Transaction</vt:lpstr>
      <vt:lpstr>Transaction Submenus</vt:lpstr>
      <vt:lpstr>Transaction Page</vt:lpstr>
      <vt:lpstr>PowerPoint Presentation</vt:lpstr>
      <vt:lpstr>Receipt Attachment</vt:lpstr>
      <vt:lpstr>Allocation and Transaction Note </vt:lpstr>
      <vt:lpstr>Distribution Splitting</vt:lpstr>
      <vt:lpstr>Opening on Allocation on Split</vt:lpstr>
      <vt:lpstr>Allocation on Split</vt:lpstr>
      <vt:lpstr>Selecting Reviewer and Approver</vt:lpstr>
      <vt:lpstr>Approval</vt:lpstr>
      <vt:lpstr>Multi-Select for Mass Update or Export</vt:lpstr>
      <vt:lpstr>Querying</vt:lpstr>
      <vt:lpstr>Electronic Statement</vt:lpstr>
      <vt:lpstr>Reports</vt:lpstr>
      <vt:lpstr>Processing a Report</vt:lpstr>
      <vt:lpstr>HELP !!!</vt:lpstr>
      <vt:lpstr>Help Index</vt:lpstr>
      <vt:lpstr>Reference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Tmp</dc:creator>
  <cp:lastModifiedBy>OP@P !</cp:lastModifiedBy>
  <cp:revision>148</cp:revision>
  <cp:lastPrinted>2016-02-22T16:55:41Z</cp:lastPrinted>
  <dcterms:created xsi:type="dcterms:W3CDTF">2014-04-04T16:09:09Z</dcterms:created>
  <dcterms:modified xsi:type="dcterms:W3CDTF">2026-03-19T21:45:08Z</dcterms:modified>
</cp:coreProperties>
</file>